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Lst>
  <p:notesMasterIdLst>
    <p:notesMasterId r:id="rId17"/>
  </p:notesMasterIdLst>
  <p:sldIdLst>
    <p:sldId id="2597" r:id="rId2"/>
    <p:sldId id="2575" r:id="rId3"/>
    <p:sldId id="2573" r:id="rId4"/>
    <p:sldId id="2637" r:id="rId5"/>
    <p:sldId id="2638" r:id="rId6"/>
    <p:sldId id="2647" r:id="rId7"/>
    <p:sldId id="2641" r:id="rId8"/>
    <p:sldId id="2648" r:id="rId9"/>
    <p:sldId id="2649" r:id="rId10"/>
    <p:sldId id="2644" r:id="rId11"/>
    <p:sldId id="2645" r:id="rId12"/>
    <p:sldId id="2646" r:id="rId13"/>
    <p:sldId id="2639" r:id="rId14"/>
    <p:sldId id="2640" r:id="rId15"/>
    <p:sldId id="2553" r:id="rId16"/>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41B31"/>
    <a:srgbClr val="FF5F90"/>
    <a:srgbClr val="494949"/>
    <a:srgbClr val="293039"/>
    <a:srgbClr val="00BDB1"/>
    <a:srgbClr val="FF3736"/>
    <a:srgbClr val="FFC737"/>
    <a:srgbClr val="FA401B"/>
    <a:srgbClr val="D12A29"/>
    <a:srgbClr val="39BD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09" autoAdjust="0"/>
    <p:restoredTop sz="99409" autoAdjust="0"/>
  </p:normalViewPr>
  <p:slideViewPr>
    <p:cSldViewPr snapToGrid="0" snapToObjects="1">
      <p:cViewPr varScale="1">
        <p:scale>
          <a:sx n="55" d="100"/>
          <a:sy n="55" d="100"/>
        </p:scale>
        <p:origin x="736" y="232"/>
      </p:cViewPr>
      <p:guideLst/>
    </p:cSldViewPr>
  </p:slideViewPr>
  <p:notesTextViewPr>
    <p:cViewPr>
      <p:scale>
        <a:sx n="100" d="100"/>
        <a:sy n="100" d="100"/>
      </p:scale>
      <p:origin x="0" y="0"/>
    </p:cViewPr>
  </p:notesTextViewPr>
  <p:sorterViewPr>
    <p:cViewPr>
      <p:scale>
        <a:sx n="65" d="100"/>
        <a:sy n="65"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Open Sans Light" panose="020B0306030504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Open Sans Light" panose="020B0306030504020204" pitchFamily="34" charset="0"/>
              </a:defRPr>
            </a:lvl1pPr>
          </a:lstStyle>
          <a:p>
            <a:fld id="{EFC10EE1-B198-C942-8235-326C972CBB30}" type="datetimeFigureOut">
              <a:rPr lang="en-US" smtClean="0"/>
              <a:pPr/>
              <a:t>10/1/19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Open Sans Light" panose="020B03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Open Sans Light" panose="020B0306030504020204" pitchFamily="34"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Open Sans Light" panose="020B0306030504020204" pitchFamily="34" charset="0"/>
        <a:ea typeface="+mn-ea"/>
        <a:cs typeface="+mn-cs"/>
      </a:defRPr>
    </a:lvl1pPr>
    <a:lvl2pPr marL="914217" algn="l" defTabSz="914217" rtl="0" eaLnBrk="1" latinLnBrk="0" hangingPunct="1">
      <a:defRPr sz="2400" b="0" i="0" kern="1200">
        <a:solidFill>
          <a:schemeClr val="tx1"/>
        </a:solidFill>
        <a:latin typeface="Open Sans Light" panose="020B0306030504020204" pitchFamily="34" charset="0"/>
        <a:ea typeface="+mn-ea"/>
        <a:cs typeface="+mn-cs"/>
      </a:defRPr>
    </a:lvl2pPr>
    <a:lvl3pPr marL="1828434" algn="l" defTabSz="914217" rtl="0" eaLnBrk="1" latinLnBrk="0" hangingPunct="1">
      <a:defRPr sz="2400" b="0" i="0" kern="1200">
        <a:solidFill>
          <a:schemeClr val="tx1"/>
        </a:solidFill>
        <a:latin typeface="Open Sans Light" panose="020B0306030504020204" pitchFamily="34" charset="0"/>
        <a:ea typeface="+mn-ea"/>
        <a:cs typeface="+mn-cs"/>
      </a:defRPr>
    </a:lvl3pPr>
    <a:lvl4pPr marL="2742651" algn="l" defTabSz="914217" rtl="0" eaLnBrk="1" latinLnBrk="0" hangingPunct="1">
      <a:defRPr sz="2400" b="0" i="0" kern="1200">
        <a:solidFill>
          <a:schemeClr val="tx1"/>
        </a:solidFill>
        <a:latin typeface="Open Sans Light" panose="020B0306030504020204" pitchFamily="34" charset="0"/>
        <a:ea typeface="+mn-ea"/>
        <a:cs typeface="+mn-cs"/>
      </a:defRPr>
    </a:lvl4pPr>
    <a:lvl5pPr marL="3656868" algn="l" defTabSz="914217" rtl="0" eaLnBrk="1" latinLnBrk="0" hangingPunct="1">
      <a:defRPr sz="2400" b="0" i="0" kern="1200">
        <a:solidFill>
          <a:schemeClr val="tx1"/>
        </a:solidFill>
        <a:latin typeface="Open Sans Light" panose="020B0306030504020204" pitchFamily="34"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95916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77640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9214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55555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16823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777911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1734740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
        <p:nvSpPr>
          <p:cNvPr id="4" name="Picture Placeholder 13"/>
          <p:cNvSpPr>
            <a:spLocks noGrp="1"/>
          </p:cNvSpPr>
          <p:nvPr>
            <p:ph type="pic" sz="quarter" idx="22"/>
          </p:nvPr>
        </p:nvSpPr>
        <p:spPr>
          <a:xfrm>
            <a:off x="0" y="3426452"/>
            <a:ext cx="24377650" cy="5784455"/>
          </a:xfrm>
          <a:solidFill>
            <a:schemeClr val="bg1">
              <a:lumMod val="95000"/>
            </a:schemeClr>
          </a:solidFill>
          <a:effectLst/>
        </p:spPr>
        <p:txBody>
          <a:bodyPr>
            <a:normAutofit/>
          </a:bodyPr>
          <a:lstStyle>
            <a:lvl1pPr marL="0" indent="0">
              <a:buNone/>
              <a:defRPr sz="28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Tree>
    <p:extLst>
      <p:ext uri="{BB962C8B-B14F-4D97-AF65-F5344CB8AC3E}">
        <p14:creationId xmlns:p14="http://schemas.microsoft.com/office/powerpoint/2010/main" val="223180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al Slide">
    <p:spTree>
      <p:nvGrpSpPr>
        <p:cNvPr id="1" name=""/>
        <p:cNvGrpSpPr/>
        <p:nvPr/>
      </p:nvGrpSpPr>
      <p:grpSpPr>
        <a:xfrm>
          <a:off x="0" y="0"/>
          <a:ext cx="0" cy="0"/>
          <a:chOff x="0" y="0"/>
          <a:chExt cx="0" cy="0"/>
        </a:xfrm>
      </p:grpSpPr>
      <p:sp>
        <p:nvSpPr>
          <p:cNvPr id="3" name="Picture Placeholder 13"/>
          <p:cNvSpPr>
            <a:spLocks noGrp="1"/>
          </p:cNvSpPr>
          <p:nvPr>
            <p:ph type="pic" sz="quarter" idx="23"/>
          </p:nvPr>
        </p:nvSpPr>
        <p:spPr>
          <a:xfrm>
            <a:off x="0" y="1"/>
            <a:ext cx="24377650" cy="7337502"/>
          </a:xfrm>
          <a:solidFill>
            <a:schemeClr val="bg1">
              <a:lumMod val="95000"/>
            </a:schemeClr>
          </a:solidFill>
          <a:effectLst/>
        </p:spPr>
        <p:txBody>
          <a:bodyPr>
            <a:normAutofit/>
          </a:bodyPr>
          <a:lstStyle>
            <a:lvl1pPr marL="0" indent="0">
              <a:buNone/>
              <a:defRPr sz="28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Tree>
    <p:extLst>
      <p:ext uri="{BB962C8B-B14F-4D97-AF65-F5344CB8AC3E}">
        <p14:creationId xmlns:p14="http://schemas.microsoft.com/office/powerpoint/2010/main" val="147104806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Background with image">
    <p:spTree>
      <p:nvGrpSpPr>
        <p:cNvPr id="1" name=""/>
        <p:cNvGrpSpPr/>
        <p:nvPr/>
      </p:nvGrpSpPr>
      <p:grpSpPr>
        <a:xfrm>
          <a:off x="0" y="0"/>
          <a:ext cx="0" cy="0"/>
          <a:chOff x="0" y="0"/>
          <a:chExt cx="0" cy="0"/>
        </a:xfrm>
      </p:grpSpPr>
      <p:sp>
        <p:nvSpPr>
          <p:cNvPr id="12" name="Picture Placeholder 11"/>
          <p:cNvSpPr>
            <a:spLocks noGrp="1"/>
          </p:cNvSpPr>
          <p:nvPr>
            <p:ph type="pic" sz="quarter" idx="23"/>
          </p:nvPr>
        </p:nvSpPr>
        <p:spPr>
          <a:xfrm>
            <a:off x="1" y="0"/>
            <a:ext cx="19393999" cy="13715999"/>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28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
        <p:nvSpPr>
          <p:cNvPr id="13" name="Rectangle 12"/>
          <p:cNvSpPr/>
          <p:nvPr userDrawn="1"/>
        </p:nvSpPr>
        <p:spPr>
          <a:xfrm>
            <a:off x="21611063" y="669073"/>
            <a:ext cx="2721983" cy="8251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7229177" y="12489366"/>
            <a:ext cx="7103869" cy="7359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4490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AM OF 4">
    <p:spTree>
      <p:nvGrpSpPr>
        <p:cNvPr id="1" name=""/>
        <p:cNvGrpSpPr/>
        <p:nvPr/>
      </p:nvGrpSpPr>
      <p:grpSpPr>
        <a:xfrm>
          <a:off x="0" y="0"/>
          <a:ext cx="0" cy="0"/>
          <a:chOff x="0" y="0"/>
          <a:chExt cx="0" cy="0"/>
        </a:xfrm>
      </p:grpSpPr>
      <p:sp>
        <p:nvSpPr>
          <p:cNvPr id="15" name="Picture Placeholder 13"/>
          <p:cNvSpPr>
            <a:spLocks noGrp="1" noChangeAspect="1"/>
          </p:cNvSpPr>
          <p:nvPr>
            <p:ph type="pic" sz="quarter" idx="26"/>
          </p:nvPr>
        </p:nvSpPr>
        <p:spPr>
          <a:xfrm>
            <a:off x="16511013" y="3673220"/>
            <a:ext cx="3790152" cy="3790152"/>
          </a:xfrm>
          <a:prstGeom prst="ellipse">
            <a:avLst/>
          </a:prstGeom>
          <a:solidFill>
            <a:schemeClr val="bg1">
              <a:lumMod val="95000"/>
            </a:schemeClr>
          </a:solidFill>
          <a:effectLst/>
        </p:spPr>
        <p:txBody>
          <a:bodyPr>
            <a:normAutofit/>
          </a:bodyPr>
          <a:lstStyle>
            <a:lvl1pPr marL="0" indent="0">
              <a:buNone/>
              <a:defRPr sz="26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
        <p:nvSpPr>
          <p:cNvPr id="20" name="Picture Placeholder 13"/>
          <p:cNvSpPr>
            <a:spLocks noGrp="1" noChangeAspect="1"/>
          </p:cNvSpPr>
          <p:nvPr>
            <p:ph type="pic" sz="quarter" idx="27"/>
          </p:nvPr>
        </p:nvSpPr>
        <p:spPr>
          <a:xfrm>
            <a:off x="10335178" y="3673220"/>
            <a:ext cx="3790152" cy="3790152"/>
          </a:xfrm>
          <a:prstGeom prst="ellipse">
            <a:avLst/>
          </a:prstGeom>
          <a:solidFill>
            <a:schemeClr val="bg1">
              <a:lumMod val="95000"/>
            </a:schemeClr>
          </a:solidFill>
          <a:effectLst/>
        </p:spPr>
        <p:txBody>
          <a:bodyPr>
            <a:normAutofit/>
          </a:bodyPr>
          <a:lstStyle>
            <a:lvl1pPr marL="0" indent="0">
              <a:buNone/>
              <a:defRPr sz="26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
        <p:nvSpPr>
          <p:cNvPr id="21" name="Picture Placeholder 13"/>
          <p:cNvSpPr>
            <a:spLocks noGrp="1" noChangeAspect="1"/>
          </p:cNvSpPr>
          <p:nvPr>
            <p:ph type="pic" sz="quarter" idx="28"/>
          </p:nvPr>
        </p:nvSpPr>
        <p:spPr>
          <a:xfrm>
            <a:off x="4159343" y="3673220"/>
            <a:ext cx="3790152" cy="3790152"/>
          </a:xfrm>
          <a:prstGeom prst="ellipse">
            <a:avLst/>
          </a:prstGeom>
          <a:solidFill>
            <a:schemeClr val="bg1">
              <a:lumMod val="95000"/>
            </a:schemeClr>
          </a:solidFill>
          <a:effectLst/>
        </p:spPr>
        <p:txBody>
          <a:bodyPr>
            <a:normAutofit/>
          </a:bodyPr>
          <a:lstStyle>
            <a:lvl1pPr marL="0" indent="0">
              <a:buNone/>
              <a:defRPr sz="26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Tree>
    <p:extLst>
      <p:ext uri="{BB962C8B-B14F-4D97-AF65-F5344CB8AC3E}">
        <p14:creationId xmlns:p14="http://schemas.microsoft.com/office/powerpoint/2010/main" val="5689249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welcome message 4">
    <p:spTree>
      <p:nvGrpSpPr>
        <p:cNvPr id="1" name=""/>
        <p:cNvGrpSpPr/>
        <p:nvPr/>
      </p:nvGrpSpPr>
      <p:grpSpPr>
        <a:xfrm>
          <a:off x="0" y="0"/>
          <a:ext cx="0" cy="0"/>
          <a:chOff x="0" y="0"/>
          <a:chExt cx="0" cy="0"/>
        </a:xfrm>
      </p:grpSpPr>
      <p:sp>
        <p:nvSpPr>
          <p:cNvPr id="4" name="Picture Placeholder 13"/>
          <p:cNvSpPr>
            <a:spLocks noGrp="1"/>
          </p:cNvSpPr>
          <p:nvPr>
            <p:ph type="pic" sz="quarter" idx="60"/>
          </p:nvPr>
        </p:nvSpPr>
        <p:spPr>
          <a:xfrm>
            <a:off x="-9015" y="0"/>
            <a:ext cx="15018554"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2" name="Rectangle 1"/>
          <p:cNvSpPr/>
          <p:nvPr userDrawn="1"/>
        </p:nvSpPr>
        <p:spPr>
          <a:xfrm>
            <a:off x="8675649" y="12578576"/>
            <a:ext cx="6958361" cy="7359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3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rojects 2">
    <p:spTree>
      <p:nvGrpSpPr>
        <p:cNvPr id="1" name=""/>
        <p:cNvGrpSpPr/>
        <p:nvPr/>
      </p:nvGrpSpPr>
      <p:grpSpPr>
        <a:xfrm>
          <a:off x="0" y="0"/>
          <a:ext cx="0" cy="0"/>
          <a:chOff x="0" y="0"/>
          <a:chExt cx="0" cy="0"/>
        </a:xfrm>
      </p:grpSpPr>
      <p:sp>
        <p:nvSpPr>
          <p:cNvPr id="8" name="Picture Placeholder 13"/>
          <p:cNvSpPr>
            <a:spLocks noGrp="1"/>
          </p:cNvSpPr>
          <p:nvPr>
            <p:ph type="pic" sz="quarter" idx="22"/>
          </p:nvPr>
        </p:nvSpPr>
        <p:spPr>
          <a:xfrm>
            <a:off x="2638493" y="3277730"/>
            <a:ext cx="7848601" cy="8280400"/>
          </a:xfrm>
          <a:solidFill>
            <a:schemeClr val="bg1">
              <a:lumMod val="95000"/>
            </a:schemeClr>
          </a:solidFill>
          <a:effectLst/>
        </p:spPr>
        <p:txBody>
          <a:bodyPr>
            <a:normAutofit/>
          </a:bodyPr>
          <a:lstStyle>
            <a:lvl1pPr marL="0" indent="0">
              <a:buNone/>
              <a:defRPr sz="28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Tree>
    <p:extLst>
      <p:ext uri="{BB962C8B-B14F-4D97-AF65-F5344CB8AC3E}">
        <p14:creationId xmlns:p14="http://schemas.microsoft.com/office/powerpoint/2010/main" val="19240645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ho we ar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597160" y="0"/>
            <a:ext cx="8661961" cy="14212497"/>
          </a:xfrm>
          <a:custGeom>
            <a:avLst/>
            <a:gdLst>
              <a:gd name="connsiteX0" fmla="*/ 3814104 w 4946852"/>
              <a:gd name="connsiteY0" fmla="*/ 11540901 h 13716000"/>
              <a:gd name="connsiteX1" fmla="*/ 3832578 w 4946852"/>
              <a:gd name="connsiteY1" fmla="*/ 11577834 h 13716000"/>
              <a:gd name="connsiteX2" fmla="*/ 3872728 w 4946852"/>
              <a:gd name="connsiteY2" fmla="*/ 11698239 h 13716000"/>
              <a:gd name="connsiteX3" fmla="*/ 3698782 w 4946852"/>
              <a:gd name="connsiteY3" fmla="*/ 11214745 h 13716000"/>
              <a:gd name="connsiteX4" fmla="*/ 3774362 w 4946852"/>
              <a:gd name="connsiteY4" fmla="*/ 11434240 h 13716000"/>
              <a:gd name="connsiteX5" fmla="*/ 3814104 w 4946852"/>
              <a:gd name="connsiteY5" fmla="*/ 11540901 h 13716000"/>
              <a:gd name="connsiteX6" fmla="*/ 3772352 w 4946852"/>
              <a:gd name="connsiteY6" fmla="*/ 11457429 h 13716000"/>
              <a:gd name="connsiteX7" fmla="*/ 3692052 w 4946852"/>
              <a:gd name="connsiteY7" fmla="*/ 11217531 h 13716000"/>
              <a:gd name="connsiteX8" fmla="*/ 514535 w 4946852"/>
              <a:gd name="connsiteY8" fmla="*/ 0 h 13716000"/>
              <a:gd name="connsiteX9" fmla="*/ 4946852 w 4946852"/>
              <a:gd name="connsiteY9" fmla="*/ 0 h 13716000"/>
              <a:gd name="connsiteX10" fmla="*/ 4935802 w 4946852"/>
              <a:gd name="connsiteY10" fmla="*/ 488713 h 13716000"/>
              <a:gd name="connsiteX11" fmla="*/ 4756038 w 4946852"/>
              <a:gd name="connsiteY11" fmla="*/ 2012931 h 13716000"/>
              <a:gd name="connsiteX12" fmla="*/ 4515134 w 4946852"/>
              <a:gd name="connsiteY12" fmla="*/ 2474484 h 13716000"/>
              <a:gd name="connsiteX13" fmla="*/ 4333546 w 4946852"/>
              <a:gd name="connsiteY13" fmla="*/ 3938500 h 13716000"/>
              <a:gd name="connsiteX14" fmla="*/ 4294308 w 4946852"/>
              <a:gd name="connsiteY14" fmla="*/ 5442650 h 13716000"/>
              <a:gd name="connsiteX15" fmla="*/ 4374608 w 4946852"/>
              <a:gd name="connsiteY15" fmla="*/ 6965956 h 13716000"/>
              <a:gd name="connsiteX16" fmla="*/ 4493326 w 4946852"/>
              <a:gd name="connsiteY16" fmla="*/ 8459773 h 13716000"/>
              <a:gd name="connsiteX17" fmla="*/ 4484794 w 4946852"/>
              <a:gd name="connsiteY17" fmla="*/ 8421990 h 13716000"/>
              <a:gd name="connsiteX18" fmla="*/ 4413846 w 4946852"/>
              <a:gd name="connsiteY18" fmla="*/ 8128959 h 13716000"/>
              <a:gd name="connsiteX19" fmla="*/ 4494148 w 4946852"/>
              <a:gd name="connsiteY19" fmla="*/ 8470107 h 13716000"/>
              <a:gd name="connsiteX20" fmla="*/ 4493326 w 4946852"/>
              <a:gd name="connsiteY20" fmla="*/ 8459773 h 13716000"/>
              <a:gd name="connsiteX21" fmla="*/ 4554372 w 4946852"/>
              <a:gd name="connsiteY21" fmla="*/ 8730073 h 13716000"/>
              <a:gd name="connsiteX22" fmla="*/ 4595436 w 4946852"/>
              <a:gd name="connsiteY22" fmla="*/ 8990950 h 13716000"/>
              <a:gd name="connsiteX23" fmla="*/ 4595436 w 4946852"/>
              <a:gd name="connsiteY23" fmla="*/ 9151490 h 13716000"/>
              <a:gd name="connsiteX24" fmla="*/ 4474984 w 4946852"/>
              <a:gd name="connsiteY24" fmla="*/ 9492638 h 13716000"/>
              <a:gd name="connsiteX25" fmla="*/ 4434834 w 4946852"/>
              <a:gd name="connsiteY25" fmla="*/ 9833785 h 13716000"/>
              <a:gd name="connsiteX26" fmla="*/ 4474984 w 4946852"/>
              <a:gd name="connsiteY26" fmla="*/ 10214156 h 13716000"/>
              <a:gd name="connsiteX27" fmla="*/ 4515134 w 4946852"/>
              <a:gd name="connsiteY27" fmla="*/ 10414831 h 13716000"/>
              <a:gd name="connsiteX28" fmla="*/ 4595436 w 4946852"/>
              <a:gd name="connsiteY28" fmla="*/ 10615506 h 13716000"/>
              <a:gd name="connsiteX29" fmla="*/ 4474984 w 4946852"/>
              <a:gd name="connsiteY29" fmla="*/ 10916519 h 13716000"/>
              <a:gd name="connsiteX30" fmla="*/ 4654748 w 4946852"/>
              <a:gd name="connsiteY30" fmla="*/ 11477497 h 13716000"/>
              <a:gd name="connsiteX31" fmla="*/ 4776112 w 4946852"/>
              <a:gd name="connsiteY31" fmla="*/ 11738374 h 13716000"/>
              <a:gd name="connsiteX32" fmla="*/ 4836338 w 4946852"/>
              <a:gd name="connsiteY32" fmla="*/ 11878847 h 13716000"/>
              <a:gd name="connsiteX33" fmla="*/ 4895652 w 4946852"/>
              <a:gd name="connsiteY33" fmla="*/ 11999252 h 13716000"/>
              <a:gd name="connsiteX34" fmla="*/ 4776112 w 4946852"/>
              <a:gd name="connsiteY34" fmla="*/ 11858779 h 13716000"/>
              <a:gd name="connsiteX35" fmla="*/ 4714974 w 4946852"/>
              <a:gd name="connsiteY35" fmla="*/ 11698239 h 13716000"/>
              <a:gd name="connsiteX36" fmla="*/ 4634674 w 4946852"/>
              <a:gd name="connsiteY36" fmla="*/ 11798577 h 13716000"/>
              <a:gd name="connsiteX37" fmla="*/ 4554372 w 4946852"/>
              <a:gd name="connsiteY37" fmla="*/ 11898914 h 13716000"/>
              <a:gd name="connsiteX38" fmla="*/ 4374608 w 4946852"/>
              <a:gd name="connsiteY38" fmla="*/ 11537699 h 13716000"/>
              <a:gd name="connsiteX39" fmla="*/ 4254158 w 4946852"/>
              <a:gd name="connsiteY39" fmla="*/ 11137261 h 13716000"/>
              <a:gd name="connsiteX40" fmla="*/ 4153782 w 4946852"/>
              <a:gd name="connsiteY40" fmla="*/ 11176484 h 13716000"/>
              <a:gd name="connsiteX41" fmla="*/ 4234082 w 4946852"/>
              <a:gd name="connsiteY41" fmla="*/ 11417294 h 13716000"/>
              <a:gd name="connsiteX42" fmla="*/ 4314382 w 4946852"/>
              <a:gd name="connsiteY42" fmla="*/ 11617969 h 13716000"/>
              <a:gd name="connsiteX43" fmla="*/ 4354534 w 4946852"/>
              <a:gd name="connsiteY43" fmla="*/ 11718307 h 13716000"/>
              <a:gd name="connsiteX44" fmla="*/ 4394684 w 4946852"/>
              <a:gd name="connsiteY44" fmla="*/ 11838712 h 13716000"/>
              <a:gd name="connsiteX45" fmla="*/ 4494148 w 4946852"/>
              <a:gd name="connsiteY45" fmla="*/ 12059454 h 13716000"/>
              <a:gd name="connsiteX46" fmla="*/ 4394684 w 4946852"/>
              <a:gd name="connsiteY46" fmla="*/ 12521007 h 13716000"/>
              <a:gd name="connsiteX47" fmla="*/ 4193932 w 4946852"/>
              <a:gd name="connsiteY47" fmla="*/ 12199927 h 13716000"/>
              <a:gd name="connsiteX48" fmla="*/ 4033330 w 4946852"/>
              <a:gd name="connsiteY48" fmla="*/ 11818644 h 13716000"/>
              <a:gd name="connsiteX49" fmla="*/ 3892804 w 4946852"/>
              <a:gd name="connsiteY49" fmla="*/ 11438274 h 13716000"/>
              <a:gd name="connsiteX50" fmla="*/ 3752276 w 4946852"/>
              <a:gd name="connsiteY50" fmla="*/ 11056991 h 13716000"/>
              <a:gd name="connsiteX51" fmla="*/ 3732516 w 4946852"/>
              <a:gd name="connsiteY51" fmla="*/ 11200785 h 13716000"/>
              <a:gd name="connsiteX52" fmla="*/ 3698782 w 4946852"/>
              <a:gd name="connsiteY52" fmla="*/ 11214745 h 13716000"/>
              <a:gd name="connsiteX53" fmla="*/ 3687374 w 4946852"/>
              <a:gd name="connsiteY53" fmla="*/ 11181615 h 13716000"/>
              <a:gd name="connsiteX54" fmla="*/ 3531450 w 4946852"/>
              <a:gd name="connsiteY54" fmla="*/ 10695776 h 13716000"/>
              <a:gd name="connsiteX55" fmla="*/ 3231234 w 4946852"/>
              <a:gd name="connsiteY55" fmla="*/ 9673245 h 13716000"/>
              <a:gd name="connsiteX56" fmla="*/ 3129946 w 4946852"/>
              <a:gd name="connsiteY56" fmla="*/ 9693313 h 13716000"/>
              <a:gd name="connsiteX57" fmla="*/ 3191084 w 4946852"/>
              <a:gd name="connsiteY57" fmla="*/ 9953278 h 13716000"/>
              <a:gd name="connsiteX58" fmla="*/ 2990332 w 4946852"/>
              <a:gd name="connsiteY58" fmla="*/ 10014393 h 13716000"/>
              <a:gd name="connsiteX59" fmla="*/ 2809654 w 4946852"/>
              <a:gd name="connsiteY59" fmla="*/ 9452503 h 13716000"/>
              <a:gd name="connsiteX60" fmla="*/ 2769504 w 4946852"/>
              <a:gd name="connsiteY60" fmla="*/ 9291963 h 13716000"/>
              <a:gd name="connsiteX61" fmla="*/ 2729354 w 4946852"/>
              <a:gd name="connsiteY61" fmla="*/ 9131423 h 13716000"/>
              <a:gd name="connsiteX62" fmla="*/ 2628978 w 4946852"/>
              <a:gd name="connsiteY62" fmla="*/ 8830410 h 13716000"/>
              <a:gd name="connsiteX63" fmla="*/ 2548676 w 4946852"/>
              <a:gd name="connsiteY63" fmla="*/ 8570445 h 13716000"/>
              <a:gd name="connsiteX64" fmla="*/ 2448300 w 4946852"/>
              <a:gd name="connsiteY64" fmla="*/ 8389837 h 13716000"/>
              <a:gd name="connsiteX65" fmla="*/ 2227474 w 4946852"/>
              <a:gd name="connsiteY65" fmla="*/ 8349702 h 13716000"/>
              <a:gd name="connsiteX66" fmla="*/ 2268536 w 4946852"/>
              <a:gd name="connsiteY66" fmla="*/ 8609667 h 13716000"/>
              <a:gd name="connsiteX67" fmla="*/ 2107935 w 4946852"/>
              <a:gd name="connsiteY67" fmla="*/ 8630647 h 13716000"/>
              <a:gd name="connsiteX68" fmla="*/ 2147172 w 4946852"/>
              <a:gd name="connsiteY68" fmla="*/ 9051153 h 13716000"/>
              <a:gd name="connsiteX69" fmla="*/ 2207398 w 4946852"/>
              <a:gd name="connsiteY69" fmla="*/ 9492638 h 13716000"/>
              <a:gd name="connsiteX70" fmla="*/ 2327850 w 4946852"/>
              <a:gd name="connsiteY70" fmla="*/ 10334561 h 13716000"/>
              <a:gd name="connsiteX71" fmla="*/ 2167248 w 4946852"/>
              <a:gd name="connsiteY71" fmla="*/ 10394763 h 13716000"/>
              <a:gd name="connsiteX72" fmla="*/ 2066872 w 4946852"/>
              <a:gd name="connsiteY72" fmla="*/ 10014393 h 13716000"/>
              <a:gd name="connsiteX73" fmla="*/ 2107935 w 4946852"/>
              <a:gd name="connsiteY73" fmla="*/ 10254291 h 13716000"/>
              <a:gd name="connsiteX74" fmla="*/ 2086947 w 4946852"/>
              <a:gd name="connsiteY74" fmla="*/ 10454966 h 13716000"/>
              <a:gd name="connsiteX75" fmla="*/ 2027634 w 4946852"/>
              <a:gd name="connsiteY75" fmla="*/ 10715844 h 13716000"/>
              <a:gd name="connsiteX76" fmla="*/ 2047710 w 4946852"/>
              <a:gd name="connsiteY76" fmla="*/ 11137261 h 13716000"/>
              <a:gd name="connsiteX77" fmla="*/ 2167248 w 4946852"/>
              <a:gd name="connsiteY77" fmla="*/ 11658104 h 13716000"/>
              <a:gd name="connsiteX78" fmla="*/ 2608902 w 4946852"/>
              <a:gd name="connsiteY78" fmla="*/ 12841175 h 13716000"/>
              <a:gd name="connsiteX79" fmla="*/ 2508526 w 4946852"/>
              <a:gd name="connsiteY79" fmla="*/ 13042762 h 13716000"/>
              <a:gd name="connsiteX80" fmla="*/ 2689204 w 4946852"/>
              <a:gd name="connsiteY80" fmla="*/ 13403066 h 13716000"/>
              <a:gd name="connsiteX81" fmla="*/ 2793554 w 4946852"/>
              <a:gd name="connsiteY81" fmla="*/ 13716000 h 13716000"/>
              <a:gd name="connsiteX82" fmla="*/ 2642784 w 4946852"/>
              <a:gd name="connsiteY82" fmla="*/ 13716000 h 13716000"/>
              <a:gd name="connsiteX83" fmla="*/ 2480924 w 4946852"/>
              <a:gd name="connsiteY83" fmla="*/ 13389254 h 13716000"/>
              <a:gd name="connsiteX84" fmla="*/ 2307774 w 4946852"/>
              <a:gd name="connsiteY84" fmla="*/ 13001715 h 13716000"/>
              <a:gd name="connsiteX85" fmla="*/ 1746581 w 4946852"/>
              <a:gd name="connsiteY85" fmla="*/ 11397227 h 13716000"/>
              <a:gd name="connsiteX86" fmla="*/ 1284852 w 4946852"/>
              <a:gd name="connsiteY86" fmla="*/ 9793650 h 13716000"/>
              <a:gd name="connsiteX87" fmla="*/ 863272 w 4946852"/>
              <a:gd name="connsiteY87" fmla="*/ 8208317 h 13716000"/>
              <a:gd name="connsiteX88" fmla="*/ 642445 w 4946852"/>
              <a:gd name="connsiteY88" fmla="*/ 7827947 h 13716000"/>
              <a:gd name="connsiteX89" fmla="*/ 583132 w 4946852"/>
              <a:gd name="connsiteY89" fmla="*/ 7427509 h 13716000"/>
              <a:gd name="connsiteX90" fmla="*/ 342229 w 4946852"/>
              <a:gd name="connsiteY90" fmla="*/ 7306192 h 13716000"/>
              <a:gd name="connsiteX91" fmla="*/ 41101 w 4946852"/>
              <a:gd name="connsiteY91" fmla="*/ 5422584 h 13716000"/>
              <a:gd name="connsiteX92" fmla="*/ 81252 w 4946852"/>
              <a:gd name="connsiteY92" fmla="*/ 3637487 h 13716000"/>
              <a:gd name="connsiteX93" fmla="*/ 201703 w 4946852"/>
              <a:gd name="connsiteY93" fmla="*/ 2273809 h 13716000"/>
              <a:gd name="connsiteX94" fmla="*/ 81252 w 4946852"/>
              <a:gd name="connsiteY94" fmla="*/ 2273809 h 13716000"/>
              <a:gd name="connsiteX95" fmla="*/ 141477 w 4946852"/>
              <a:gd name="connsiteY95" fmla="*/ 1872458 h 13716000"/>
              <a:gd name="connsiteX96" fmla="*/ 261928 w 4946852"/>
              <a:gd name="connsiteY96" fmla="*/ 1872458 h 13716000"/>
              <a:gd name="connsiteX97" fmla="*/ 321242 w 4946852"/>
              <a:gd name="connsiteY97" fmla="*/ 1611581 h 13716000"/>
              <a:gd name="connsiteX98" fmla="*/ 422530 w 4946852"/>
              <a:gd name="connsiteY98" fmla="*/ 1611581 h 13716000"/>
              <a:gd name="connsiteX99" fmla="*/ 401542 w 4946852"/>
              <a:gd name="connsiteY99" fmla="*/ 809793 h 13716000"/>
              <a:gd name="connsiteX100" fmla="*/ 522906 w 4946852"/>
              <a:gd name="connsiteY100" fmla="*/ 829860 h 13716000"/>
              <a:gd name="connsiteX101" fmla="*/ 502831 w 4946852"/>
              <a:gd name="connsiteY101" fmla="*/ 288950 h 13716000"/>
              <a:gd name="connsiteX102" fmla="*/ 603207 w 4946852"/>
              <a:gd name="connsiteY102" fmla="*/ 288950 h 13716000"/>
              <a:gd name="connsiteX103" fmla="*/ 502831 w 4946852"/>
              <a:gd name="connsiteY103" fmla="*/ 148477 h 13716000"/>
              <a:gd name="connsiteX104" fmla="*/ 514123 w 4946852"/>
              <a:gd name="connsiteY104" fmla="*/ 1201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46852" h="13716000">
                <a:moveTo>
                  <a:pt x="3814104" y="11540901"/>
                </a:moveTo>
                <a:lnTo>
                  <a:pt x="3832578" y="11577834"/>
                </a:lnTo>
                <a:cubicBezTo>
                  <a:pt x="3852654" y="11617969"/>
                  <a:pt x="3852654" y="11658104"/>
                  <a:pt x="3872728" y="11698239"/>
                </a:cubicBezTo>
                <a:close/>
                <a:moveTo>
                  <a:pt x="3698782" y="11214745"/>
                </a:moveTo>
                <a:lnTo>
                  <a:pt x="3774362" y="11434240"/>
                </a:lnTo>
                <a:lnTo>
                  <a:pt x="3814104" y="11540901"/>
                </a:lnTo>
                <a:lnTo>
                  <a:pt x="3772352" y="11457429"/>
                </a:lnTo>
                <a:cubicBezTo>
                  <a:pt x="3752276" y="11378071"/>
                  <a:pt x="3712126" y="11277734"/>
                  <a:pt x="3692052" y="11217531"/>
                </a:cubicBezTo>
                <a:close/>
                <a:moveTo>
                  <a:pt x="514535" y="0"/>
                </a:moveTo>
                <a:lnTo>
                  <a:pt x="4946852" y="0"/>
                </a:lnTo>
                <a:lnTo>
                  <a:pt x="4935802" y="488713"/>
                </a:lnTo>
                <a:cubicBezTo>
                  <a:pt x="4895652" y="1030535"/>
                  <a:pt x="4855500" y="1551378"/>
                  <a:pt x="4756038" y="2012931"/>
                </a:cubicBezTo>
                <a:cubicBezTo>
                  <a:pt x="4695812" y="2133336"/>
                  <a:pt x="4574448" y="2374146"/>
                  <a:pt x="4515134" y="2474484"/>
                </a:cubicBezTo>
                <a:cubicBezTo>
                  <a:pt x="4413846" y="2956104"/>
                  <a:pt x="4354534" y="3436812"/>
                  <a:pt x="4333546" y="3938500"/>
                </a:cubicBezTo>
                <a:cubicBezTo>
                  <a:pt x="4294308" y="4439275"/>
                  <a:pt x="4294308" y="4940963"/>
                  <a:pt x="4294308" y="5442650"/>
                </a:cubicBezTo>
                <a:cubicBezTo>
                  <a:pt x="4314382" y="5962581"/>
                  <a:pt x="4333546" y="6464269"/>
                  <a:pt x="4374608" y="6965956"/>
                </a:cubicBezTo>
                <a:lnTo>
                  <a:pt x="4493326" y="8459773"/>
                </a:lnTo>
                <a:lnTo>
                  <a:pt x="4484794" y="8421990"/>
                </a:lnTo>
                <a:cubicBezTo>
                  <a:pt x="4459700" y="8319373"/>
                  <a:pt x="4434378" y="8219263"/>
                  <a:pt x="4413846" y="8128959"/>
                </a:cubicBezTo>
                <a:cubicBezTo>
                  <a:pt x="4434834" y="8249365"/>
                  <a:pt x="4454910" y="8349702"/>
                  <a:pt x="4494148" y="8470107"/>
                </a:cubicBezTo>
                <a:lnTo>
                  <a:pt x="4493326" y="8459773"/>
                </a:lnTo>
                <a:lnTo>
                  <a:pt x="4554372" y="8730073"/>
                </a:lnTo>
                <a:cubicBezTo>
                  <a:pt x="4574448" y="8830410"/>
                  <a:pt x="4595436" y="8910680"/>
                  <a:pt x="4595436" y="8990950"/>
                </a:cubicBezTo>
                <a:cubicBezTo>
                  <a:pt x="4615510" y="9071220"/>
                  <a:pt x="4615510" y="9131423"/>
                  <a:pt x="4595436" y="9151490"/>
                </a:cubicBezTo>
                <a:cubicBezTo>
                  <a:pt x="4535210" y="9271895"/>
                  <a:pt x="4494148" y="9372233"/>
                  <a:pt x="4474984" y="9492638"/>
                </a:cubicBezTo>
                <a:cubicBezTo>
                  <a:pt x="4454910" y="9592975"/>
                  <a:pt x="4434834" y="9713380"/>
                  <a:pt x="4434834" y="9833785"/>
                </a:cubicBezTo>
                <a:cubicBezTo>
                  <a:pt x="4434834" y="9953278"/>
                  <a:pt x="4454910" y="10093751"/>
                  <a:pt x="4474984" y="10214156"/>
                </a:cubicBezTo>
                <a:cubicBezTo>
                  <a:pt x="4494148" y="10274358"/>
                  <a:pt x="4494148" y="10354628"/>
                  <a:pt x="4515134" y="10414831"/>
                </a:cubicBezTo>
                <a:cubicBezTo>
                  <a:pt x="4554372" y="10475033"/>
                  <a:pt x="4574448" y="10555303"/>
                  <a:pt x="4595436" y="10615506"/>
                </a:cubicBezTo>
                <a:cubicBezTo>
                  <a:pt x="4494148" y="10655641"/>
                  <a:pt x="4474984" y="10776046"/>
                  <a:pt x="4474984" y="10916519"/>
                </a:cubicBezTo>
                <a:cubicBezTo>
                  <a:pt x="4494148" y="11096214"/>
                  <a:pt x="4574448" y="11277734"/>
                  <a:pt x="4654748" y="11477497"/>
                </a:cubicBezTo>
                <a:cubicBezTo>
                  <a:pt x="4695812" y="11557767"/>
                  <a:pt x="4735050" y="11658104"/>
                  <a:pt x="4776112" y="11738374"/>
                </a:cubicBezTo>
                <a:cubicBezTo>
                  <a:pt x="4795276" y="11798577"/>
                  <a:pt x="4815350" y="11838712"/>
                  <a:pt x="4836338" y="11878847"/>
                </a:cubicBezTo>
                <a:cubicBezTo>
                  <a:pt x="4855500" y="11918982"/>
                  <a:pt x="4875576" y="11959117"/>
                  <a:pt x="4895652" y="11999252"/>
                </a:cubicBezTo>
                <a:cubicBezTo>
                  <a:pt x="4855500" y="11959117"/>
                  <a:pt x="4815350" y="11918982"/>
                  <a:pt x="4776112" y="11858779"/>
                </a:cubicBezTo>
                <a:cubicBezTo>
                  <a:pt x="4756038" y="11818644"/>
                  <a:pt x="4735050" y="11758442"/>
                  <a:pt x="4714974" y="11698239"/>
                </a:cubicBezTo>
                <a:cubicBezTo>
                  <a:pt x="4654748" y="11658104"/>
                  <a:pt x="4634674" y="11738374"/>
                  <a:pt x="4634674" y="11798577"/>
                </a:cubicBezTo>
                <a:cubicBezTo>
                  <a:pt x="4615510" y="11878847"/>
                  <a:pt x="4595436" y="11959117"/>
                  <a:pt x="4554372" y="11898914"/>
                </a:cubicBezTo>
                <a:cubicBezTo>
                  <a:pt x="4474984" y="11818644"/>
                  <a:pt x="4413846" y="11679084"/>
                  <a:pt x="4374608" y="11537699"/>
                </a:cubicBezTo>
                <a:cubicBezTo>
                  <a:pt x="4333546" y="11397227"/>
                  <a:pt x="4294308" y="11236687"/>
                  <a:pt x="4254158" y="11137261"/>
                </a:cubicBezTo>
                <a:cubicBezTo>
                  <a:pt x="4254158" y="11137261"/>
                  <a:pt x="4254158" y="11137261"/>
                  <a:pt x="4153782" y="11176484"/>
                </a:cubicBezTo>
                <a:cubicBezTo>
                  <a:pt x="4173856" y="11256754"/>
                  <a:pt x="4214006" y="11337024"/>
                  <a:pt x="4234082" y="11417294"/>
                </a:cubicBezTo>
                <a:cubicBezTo>
                  <a:pt x="4254158" y="11477497"/>
                  <a:pt x="4294308" y="11557767"/>
                  <a:pt x="4314382" y="11617969"/>
                </a:cubicBezTo>
                <a:cubicBezTo>
                  <a:pt x="4333546" y="11658104"/>
                  <a:pt x="4354534" y="11698239"/>
                  <a:pt x="4354534" y="11718307"/>
                </a:cubicBezTo>
                <a:cubicBezTo>
                  <a:pt x="4374608" y="11758442"/>
                  <a:pt x="4394684" y="11798577"/>
                  <a:pt x="4394684" y="11838712"/>
                </a:cubicBezTo>
                <a:cubicBezTo>
                  <a:pt x="4434834" y="11898914"/>
                  <a:pt x="4454910" y="11979184"/>
                  <a:pt x="4494148" y="12059454"/>
                </a:cubicBezTo>
                <a:cubicBezTo>
                  <a:pt x="4595436" y="12420669"/>
                  <a:pt x="4494148" y="12600365"/>
                  <a:pt x="4394684" y="12521007"/>
                </a:cubicBezTo>
                <a:cubicBezTo>
                  <a:pt x="4314382" y="12420669"/>
                  <a:pt x="4254158" y="12320332"/>
                  <a:pt x="4193932" y="12199927"/>
                </a:cubicBezTo>
                <a:cubicBezTo>
                  <a:pt x="4133706" y="12079522"/>
                  <a:pt x="4073480" y="11959117"/>
                  <a:pt x="4033330" y="11818644"/>
                </a:cubicBezTo>
                <a:cubicBezTo>
                  <a:pt x="3973104" y="11698239"/>
                  <a:pt x="3932954" y="11557767"/>
                  <a:pt x="3892804" y="11438274"/>
                </a:cubicBezTo>
                <a:cubicBezTo>
                  <a:pt x="3832578" y="11297801"/>
                  <a:pt x="3792428" y="11176484"/>
                  <a:pt x="3752276" y="11056991"/>
                </a:cubicBezTo>
                <a:cubicBezTo>
                  <a:pt x="3782390" y="11146611"/>
                  <a:pt x="3767332" y="11180817"/>
                  <a:pt x="3732516" y="11200785"/>
                </a:cubicBezTo>
                <a:lnTo>
                  <a:pt x="3698782" y="11214745"/>
                </a:lnTo>
                <a:lnTo>
                  <a:pt x="3687374" y="11181615"/>
                </a:lnTo>
                <a:cubicBezTo>
                  <a:pt x="3632282" y="11016172"/>
                  <a:pt x="3582094" y="10855860"/>
                  <a:pt x="3531450" y="10695776"/>
                </a:cubicBezTo>
                <a:cubicBezTo>
                  <a:pt x="3431074" y="10354628"/>
                  <a:pt x="3331610" y="10033548"/>
                  <a:pt x="3231234" y="9673245"/>
                </a:cubicBezTo>
                <a:cubicBezTo>
                  <a:pt x="3231234" y="9673245"/>
                  <a:pt x="3231234" y="9673245"/>
                  <a:pt x="3129946" y="9693313"/>
                </a:cubicBezTo>
                <a:cubicBezTo>
                  <a:pt x="3129946" y="9693313"/>
                  <a:pt x="3129946" y="9693313"/>
                  <a:pt x="3191084" y="9953278"/>
                </a:cubicBezTo>
                <a:cubicBezTo>
                  <a:pt x="3129946" y="9953278"/>
                  <a:pt x="3030482" y="9994325"/>
                  <a:pt x="2990332" y="10014393"/>
                </a:cubicBezTo>
                <a:cubicBezTo>
                  <a:pt x="2930106" y="9853853"/>
                  <a:pt x="2869880" y="9652266"/>
                  <a:pt x="2809654" y="9452503"/>
                </a:cubicBezTo>
                <a:cubicBezTo>
                  <a:pt x="2789580" y="9392300"/>
                  <a:pt x="2789580" y="9352165"/>
                  <a:pt x="2769504" y="9291963"/>
                </a:cubicBezTo>
                <a:cubicBezTo>
                  <a:pt x="2749430" y="9231760"/>
                  <a:pt x="2749430" y="9191625"/>
                  <a:pt x="2729354" y="9131423"/>
                </a:cubicBezTo>
                <a:cubicBezTo>
                  <a:pt x="2689204" y="9031085"/>
                  <a:pt x="2669128" y="8930748"/>
                  <a:pt x="2628978" y="8830410"/>
                </a:cubicBezTo>
                <a:cubicBezTo>
                  <a:pt x="2608902" y="8730073"/>
                  <a:pt x="2568752" y="8650715"/>
                  <a:pt x="2548676" y="8570445"/>
                </a:cubicBezTo>
                <a:cubicBezTo>
                  <a:pt x="2508526" y="8490175"/>
                  <a:pt x="2488452" y="8429972"/>
                  <a:pt x="2448300" y="8389837"/>
                </a:cubicBezTo>
                <a:cubicBezTo>
                  <a:pt x="2388076" y="8288587"/>
                  <a:pt x="2307774" y="8269432"/>
                  <a:pt x="2227474" y="8349702"/>
                </a:cubicBezTo>
                <a:cubicBezTo>
                  <a:pt x="2227474" y="8349702"/>
                  <a:pt x="2227474" y="8349702"/>
                  <a:pt x="2268536" y="8609667"/>
                </a:cubicBezTo>
                <a:cubicBezTo>
                  <a:pt x="2207398" y="8609667"/>
                  <a:pt x="2107935" y="8630647"/>
                  <a:pt x="2107935" y="8630647"/>
                </a:cubicBezTo>
                <a:cubicBezTo>
                  <a:pt x="2127098" y="8770208"/>
                  <a:pt x="2127098" y="8910680"/>
                  <a:pt x="2147172" y="9051153"/>
                </a:cubicBezTo>
                <a:cubicBezTo>
                  <a:pt x="2167248" y="9191625"/>
                  <a:pt x="2188236" y="9332098"/>
                  <a:pt x="2207398" y="9492638"/>
                </a:cubicBezTo>
                <a:cubicBezTo>
                  <a:pt x="2247548" y="9793650"/>
                  <a:pt x="2287700" y="10074595"/>
                  <a:pt x="2327850" y="10334561"/>
                </a:cubicBezTo>
                <a:cubicBezTo>
                  <a:pt x="2327850" y="10334561"/>
                  <a:pt x="2227474" y="10374696"/>
                  <a:pt x="2167248" y="10394763"/>
                </a:cubicBezTo>
                <a:cubicBezTo>
                  <a:pt x="2127098" y="10254291"/>
                  <a:pt x="2107935" y="10133886"/>
                  <a:pt x="2066872" y="10014393"/>
                </a:cubicBezTo>
                <a:cubicBezTo>
                  <a:pt x="2086947" y="10093751"/>
                  <a:pt x="2107935" y="10194088"/>
                  <a:pt x="2107935" y="10254291"/>
                </a:cubicBezTo>
                <a:cubicBezTo>
                  <a:pt x="2107935" y="10334561"/>
                  <a:pt x="2107935" y="10394763"/>
                  <a:pt x="2086947" y="10454966"/>
                </a:cubicBezTo>
                <a:cubicBezTo>
                  <a:pt x="2066872" y="10555303"/>
                  <a:pt x="2047710" y="10655641"/>
                  <a:pt x="2027634" y="10715844"/>
                </a:cubicBezTo>
                <a:cubicBezTo>
                  <a:pt x="2006646" y="10836249"/>
                  <a:pt x="2006646" y="10976721"/>
                  <a:pt x="2047710" y="11137261"/>
                </a:cubicBezTo>
                <a:cubicBezTo>
                  <a:pt x="2066872" y="11297801"/>
                  <a:pt x="2107935" y="11477497"/>
                  <a:pt x="2167248" y="11658104"/>
                </a:cubicBezTo>
                <a:cubicBezTo>
                  <a:pt x="2287700" y="12039387"/>
                  <a:pt x="2468376" y="12459892"/>
                  <a:pt x="2608902" y="12841175"/>
                </a:cubicBezTo>
                <a:cubicBezTo>
                  <a:pt x="2649052" y="12981647"/>
                  <a:pt x="2548676" y="13021782"/>
                  <a:pt x="2508526" y="13042762"/>
                </a:cubicBezTo>
                <a:cubicBezTo>
                  <a:pt x="2568752" y="13182323"/>
                  <a:pt x="2628978" y="13282660"/>
                  <a:pt x="2689204" y="13403066"/>
                </a:cubicBezTo>
                <a:lnTo>
                  <a:pt x="2793554" y="13716000"/>
                </a:lnTo>
                <a:lnTo>
                  <a:pt x="2642784" y="13716000"/>
                </a:lnTo>
                <a:lnTo>
                  <a:pt x="2480924" y="13389254"/>
                </a:lnTo>
                <a:cubicBezTo>
                  <a:pt x="2420698" y="13261338"/>
                  <a:pt x="2362982" y="13132154"/>
                  <a:pt x="2307774" y="13001715"/>
                </a:cubicBezTo>
                <a:cubicBezTo>
                  <a:pt x="2086947" y="12480872"/>
                  <a:pt x="1906270" y="11939049"/>
                  <a:pt x="1746581" y="11397227"/>
                </a:cubicBezTo>
                <a:cubicBezTo>
                  <a:pt x="1565904" y="10876384"/>
                  <a:pt x="1425378" y="10334561"/>
                  <a:pt x="1284852" y="9793650"/>
                </a:cubicBezTo>
                <a:cubicBezTo>
                  <a:pt x="1164400" y="9271895"/>
                  <a:pt x="1023874" y="8730073"/>
                  <a:pt x="863272" y="8208317"/>
                </a:cubicBezTo>
                <a:cubicBezTo>
                  <a:pt x="824034" y="7928284"/>
                  <a:pt x="683508" y="8108892"/>
                  <a:pt x="642445" y="7827947"/>
                </a:cubicBezTo>
                <a:cubicBezTo>
                  <a:pt x="622370" y="7687474"/>
                  <a:pt x="603207" y="7547002"/>
                  <a:pt x="583132" y="7427509"/>
                </a:cubicBezTo>
                <a:cubicBezTo>
                  <a:pt x="481843" y="7567069"/>
                  <a:pt x="362304" y="7446664"/>
                  <a:pt x="342229" y="7306192"/>
                </a:cubicBezTo>
                <a:cubicBezTo>
                  <a:pt x="201703" y="6704166"/>
                  <a:pt x="101327" y="6063831"/>
                  <a:pt x="41101" y="5422584"/>
                </a:cubicBezTo>
                <a:cubicBezTo>
                  <a:pt x="-19124" y="4800491"/>
                  <a:pt x="-19124" y="4179310"/>
                  <a:pt x="81252" y="3637487"/>
                </a:cubicBezTo>
                <a:cubicBezTo>
                  <a:pt x="141477" y="3216069"/>
                  <a:pt x="181628" y="2815632"/>
                  <a:pt x="201703" y="2273809"/>
                </a:cubicBezTo>
                <a:cubicBezTo>
                  <a:pt x="141477" y="2273809"/>
                  <a:pt x="141477" y="2273809"/>
                  <a:pt x="81252" y="2273809"/>
                </a:cubicBezTo>
                <a:cubicBezTo>
                  <a:pt x="201703" y="2273809"/>
                  <a:pt x="81252" y="2012931"/>
                  <a:pt x="141477" y="1872458"/>
                </a:cubicBezTo>
                <a:cubicBezTo>
                  <a:pt x="201703" y="1872458"/>
                  <a:pt x="201703" y="1872458"/>
                  <a:pt x="261928" y="1872458"/>
                </a:cubicBezTo>
                <a:cubicBezTo>
                  <a:pt x="302079" y="1872458"/>
                  <a:pt x="321242" y="1752053"/>
                  <a:pt x="321242" y="1611581"/>
                </a:cubicBezTo>
                <a:cubicBezTo>
                  <a:pt x="382380" y="1611581"/>
                  <a:pt x="382380" y="1611581"/>
                  <a:pt x="422530" y="1611581"/>
                </a:cubicBezTo>
                <a:cubicBezTo>
                  <a:pt x="382380" y="1351615"/>
                  <a:pt x="502831" y="1090738"/>
                  <a:pt x="401542" y="809793"/>
                </a:cubicBezTo>
                <a:cubicBezTo>
                  <a:pt x="462680" y="829860"/>
                  <a:pt x="462680" y="829860"/>
                  <a:pt x="522906" y="829860"/>
                </a:cubicBezTo>
                <a:cubicBezTo>
                  <a:pt x="462680" y="689388"/>
                  <a:pt x="603207" y="428510"/>
                  <a:pt x="502831" y="288950"/>
                </a:cubicBezTo>
                <a:cubicBezTo>
                  <a:pt x="542069" y="288950"/>
                  <a:pt x="542069" y="288950"/>
                  <a:pt x="603207" y="288950"/>
                </a:cubicBezTo>
                <a:cubicBezTo>
                  <a:pt x="542069" y="288950"/>
                  <a:pt x="502831" y="288950"/>
                  <a:pt x="502831" y="148477"/>
                </a:cubicBezTo>
                <a:cubicBezTo>
                  <a:pt x="507850" y="98080"/>
                  <a:pt x="511614" y="52814"/>
                  <a:pt x="514123" y="12010"/>
                </a:cubicBezTo>
                <a:close/>
              </a:path>
            </a:pathLst>
          </a:custGeom>
          <a:solidFill>
            <a:schemeClr val="bg1">
              <a:lumMod val="95000"/>
            </a:schemeClr>
          </a:solidFill>
        </p:spPr>
        <p:txBody>
          <a:bodyPr wrap="square">
            <a:noAutofit/>
          </a:bodyPr>
          <a:lstStyle>
            <a:lvl1pPr>
              <a:defRPr sz="2800"/>
            </a:lvl1pPr>
          </a:lstStyle>
          <a:p>
            <a:endParaRPr lang="en-US" dirty="0"/>
          </a:p>
        </p:txBody>
      </p:sp>
    </p:spTree>
    <p:extLst>
      <p:ext uri="{BB962C8B-B14F-4D97-AF65-F5344CB8AC3E}">
        <p14:creationId xmlns:p14="http://schemas.microsoft.com/office/powerpoint/2010/main" val="922773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86"/>
          <p:cNvSpPr>
            <a:spLocks noChangeArrowheads="1"/>
          </p:cNvSpPr>
          <p:nvPr userDrawn="1"/>
        </p:nvSpPr>
        <p:spPr bwMode="auto">
          <a:xfrm>
            <a:off x="22645839" y="711762"/>
            <a:ext cx="716060" cy="716108"/>
          </a:xfrm>
          <a:prstGeom prst="ellipse">
            <a:avLst/>
          </a:prstGeom>
          <a:solidFill>
            <a:schemeClr val="accent3"/>
          </a:solidFill>
          <a:ln>
            <a:noFill/>
          </a:ln>
          <a:effectLst/>
        </p:spPr>
        <p:txBody>
          <a:bodyPr wrap="none" anchor="ctr"/>
          <a:lstStyle/>
          <a:p>
            <a:endParaRPr lang="en-US" sz="19900" b="1" i="0" dirty="0">
              <a:latin typeface="Roboto Bold" charset="0"/>
            </a:endParaRPr>
          </a:p>
        </p:txBody>
      </p:sp>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1"/>
          <p:cNvSpPr>
            <a:spLocks/>
          </p:cNvSpPr>
          <p:nvPr userDrawn="1"/>
        </p:nvSpPr>
        <p:spPr bwMode="auto">
          <a:xfrm>
            <a:off x="18432208" y="12667341"/>
            <a:ext cx="429284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r"/>
            <a:r>
              <a:rPr lang="en-US" sz="2400" b="1" i="0" spc="150" dirty="0">
                <a:solidFill>
                  <a:schemeClr val="bg1">
                    <a:lumMod val="85000"/>
                  </a:schemeClr>
                </a:solidFill>
                <a:latin typeface="Poppins Bold" panose="02000000000000000000" pitchFamily="2" charset="77"/>
                <a:ea typeface="Roboto" charset="0"/>
                <a:cs typeface="Poppins Bold" panose="02000000000000000000" pitchFamily="2" charset="77"/>
                <a:sym typeface="Bebas Neue" charset="0"/>
              </a:rPr>
              <a:t>WWW.SLIDEFOREST.COM</a:t>
            </a:r>
          </a:p>
        </p:txBody>
      </p:sp>
      <p:sp>
        <p:nvSpPr>
          <p:cNvPr id="12" name="TextBox 11"/>
          <p:cNvSpPr txBox="1"/>
          <p:nvPr userDrawn="1"/>
        </p:nvSpPr>
        <p:spPr>
          <a:xfrm>
            <a:off x="22647138" y="799387"/>
            <a:ext cx="691461" cy="523184"/>
          </a:xfrm>
          <a:prstGeom prst="rect">
            <a:avLst/>
          </a:prstGeom>
          <a:noFill/>
        </p:spPr>
        <p:txBody>
          <a:bodyPr wrap="none" lIns="182843" tIns="91422" rIns="182843" bIns="91422" rtlCol="0">
            <a:spAutoFit/>
          </a:bodyPr>
          <a:lstStyle/>
          <a:p>
            <a:pPr algn="ctr"/>
            <a:fld id="{260E2A6B-A809-4840-BF14-8648BC0BDF87}" type="slidenum">
              <a:rPr lang="id-ID" sz="2200" b="0" i="0" smtClean="0">
                <a:solidFill>
                  <a:schemeClr val="bg1"/>
                </a:solidFill>
                <a:latin typeface="Lato" charset="0"/>
                <a:ea typeface="Lato" charset="0"/>
                <a:cs typeface="Lato" charset="0"/>
              </a:rPr>
              <a:pPr algn="ctr"/>
              <a:t>‹#›</a:t>
            </a:fld>
            <a:endParaRPr lang="id-ID" sz="2200" b="0" i="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984762260"/>
      </p:ext>
    </p:extLst>
  </p:cSld>
  <p:clrMap bg1="lt1" tx1="dk1" bg2="lt2" tx2="dk2" accent1="accent1" accent2="accent2" accent3="accent3" accent4="accent4" accent5="accent5" accent6="accent6" hlink="hlink" folHlink="folHlink"/>
  <p:sldLayoutIdLst>
    <p:sldLayoutId id="2147483986" r:id="rId1"/>
    <p:sldLayoutId id="2147483988" r:id="rId2"/>
    <p:sldLayoutId id="2147484002" r:id="rId3"/>
    <p:sldLayoutId id="2147483998" r:id="rId4"/>
    <p:sldLayoutId id="2147483983" r:id="rId5"/>
    <p:sldLayoutId id="2147483985" r:id="rId6"/>
    <p:sldLayoutId id="2147483995" r:id="rId7"/>
  </p:sldLayoutIdLst>
  <p:hf hdr="0" ftr="0" dt="0"/>
  <p:txStyles>
    <p:titleStyle>
      <a:lvl1pPr algn="l" defTabSz="1828343" rtl="0" eaLnBrk="1" latinLnBrk="0" hangingPunct="1">
        <a:lnSpc>
          <a:spcPct val="90000"/>
        </a:lnSpc>
        <a:spcBef>
          <a:spcPct val="0"/>
        </a:spcBef>
        <a:buNone/>
        <a:defRPr sz="8000" b="1" i="0" kern="1200">
          <a:solidFill>
            <a:schemeClr val="tx1"/>
          </a:solidFill>
          <a:latin typeface="Poppins Bold" panose="02000000000000000000" pitchFamily="2" charset="77"/>
          <a:ea typeface="Roboto" charset="0"/>
          <a:cs typeface="Poppins Bold" panose="02000000000000000000" pitchFamily="2" charset="77"/>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39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www.nytimes.com/2019/05/10/arts/music/old-town-road-lil-nas-x.html" TargetMode="External"/><Relationship Id="rId7"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7.gif"/><Relationship Id="rId3" Type="http://schemas.openxmlformats.org/officeDocument/2006/relationships/hyperlink" Target="https://socialblade.com/youtube/user/childishgambinovevo" TargetMode="External"/><Relationship Id="rId7"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1.tif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nbcnews.com/news/nbcblk/america-donald-glover-s-shocking-new-video-tackles-race-violence-n872126" TargetMode="External"/><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gif"/><Relationship Id="rId5" Type="http://schemas.openxmlformats.org/officeDocument/2006/relationships/image" Target="../media/image11.png"/><Relationship Id="rId10" Type="http://schemas.openxmlformats.org/officeDocument/2006/relationships/image" Target="../media/image16.gif"/><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0.gif"/><Relationship Id="rId4" Type="http://schemas.openxmlformats.org/officeDocument/2006/relationships/image" Target="../media/image19.gif"/></Relationships>
</file>

<file path=ppt/slides/_rels/slide8.xml.rels><?xml version="1.0" encoding="UTF-8" standalone="yes"?>
<Relationships xmlns="http://schemas.openxmlformats.org/package/2006/relationships"><Relationship Id="rId3" Type="http://schemas.openxmlformats.org/officeDocument/2006/relationships/hyperlink" Target="https://slack-redir.net/link?url=https://www.news.com.au/entertainment/music/music-videos/miley-cyrus-claims-the-wrecking-ball-video-is-her-biggest-regret/news-story/983ad0217a4cbd18d64bab19a00d8b66" TargetMode="External"/><Relationship Id="rId2" Type="http://schemas.openxmlformats.org/officeDocument/2006/relationships/image" Target="../media/image21.tiff"/><Relationship Id="rId1" Type="http://schemas.openxmlformats.org/officeDocument/2006/relationships/slideLayout" Target="../slideLayouts/slideLayout5.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p:cNvSpPr/>
          <p:nvPr/>
        </p:nvSpPr>
        <p:spPr>
          <a:xfrm>
            <a:off x="1" y="-22303"/>
            <a:ext cx="19403122" cy="13738302"/>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a:spLocks/>
          </p:cNvSpPr>
          <p:nvPr/>
        </p:nvSpPr>
        <p:spPr bwMode="auto">
          <a:xfrm>
            <a:off x="19089637" y="4485722"/>
            <a:ext cx="4531625" cy="38318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r"/>
            <a:r>
              <a:rPr lang="en-US" sz="8300" b="1" spc="300" dirty="0">
                <a:solidFill>
                  <a:schemeClr val="tx2"/>
                </a:solidFill>
                <a:latin typeface="Broadway" panose="020F0502020204030204" pitchFamily="34" charset="0"/>
                <a:ea typeface="Roboto" charset="0"/>
                <a:cs typeface="Broadway" panose="020F0502020204030204" pitchFamily="34" charset="0"/>
                <a:sym typeface="Bebas Neue" charset="0"/>
              </a:rPr>
              <a:t>Wrecking</a:t>
            </a:r>
          </a:p>
          <a:p>
            <a:pPr algn="r"/>
            <a:r>
              <a:rPr lang="en-US" sz="8300" b="1" spc="300" dirty="0">
                <a:solidFill>
                  <a:schemeClr val="tx2"/>
                </a:solidFill>
                <a:latin typeface="Broadway" panose="020F0502020204030204" pitchFamily="34" charset="0"/>
                <a:ea typeface="Roboto" charset="0"/>
                <a:cs typeface="Broadway" panose="020F0502020204030204" pitchFamily="34" charset="0"/>
                <a:sym typeface="Bebas Neue" charset="0"/>
              </a:rPr>
              <a:t>America’s</a:t>
            </a:r>
          </a:p>
          <a:p>
            <a:pPr algn="r"/>
            <a:r>
              <a:rPr lang="en-US" sz="8300" b="1" spc="300" dirty="0">
                <a:solidFill>
                  <a:schemeClr val="tx2"/>
                </a:solidFill>
                <a:latin typeface="Broadway" panose="020F0502020204030204" pitchFamily="34" charset="0"/>
                <a:ea typeface="Roboto" charset="0"/>
                <a:cs typeface="Broadway" panose="020F0502020204030204" pitchFamily="34" charset="0"/>
                <a:sym typeface="Bebas Neue" charset="0"/>
              </a:rPr>
              <a:t>Old Town</a:t>
            </a:r>
          </a:p>
        </p:txBody>
      </p:sp>
      <p:sp>
        <p:nvSpPr>
          <p:cNvPr id="11" name="TextBox 10"/>
          <p:cNvSpPr txBox="1"/>
          <p:nvPr/>
        </p:nvSpPr>
        <p:spPr>
          <a:xfrm>
            <a:off x="18434860" y="12700336"/>
            <a:ext cx="5841177" cy="1015663"/>
          </a:xfrm>
          <a:prstGeom prst="rect">
            <a:avLst/>
          </a:prstGeom>
          <a:noFill/>
        </p:spPr>
        <p:txBody>
          <a:bodyPr wrap="square" rtlCol="0">
            <a:spAutoFit/>
          </a:bodyPr>
          <a:lstStyle/>
          <a:p>
            <a:pPr algn="r"/>
            <a:r>
              <a:rPr lang="en-US" sz="2000" b="1" dirty="0">
                <a:solidFill>
                  <a:schemeClr val="tx2"/>
                </a:solidFill>
                <a:latin typeface="Poppins Bold" panose="02000000000000000000" pitchFamily="2" charset="77"/>
                <a:ea typeface="Roboto" charset="0"/>
                <a:cs typeface="Poppins Bold" panose="02000000000000000000" pitchFamily="2" charset="77"/>
              </a:rPr>
              <a:t>Gian Millare</a:t>
            </a:r>
          </a:p>
          <a:p>
            <a:pPr algn="r"/>
            <a:r>
              <a:rPr lang="en-US" sz="2000" b="1" dirty="0">
                <a:solidFill>
                  <a:schemeClr val="tx2"/>
                </a:solidFill>
                <a:latin typeface="Poppins Bold" panose="02000000000000000000" pitchFamily="2" charset="77"/>
                <a:ea typeface="Roboto" charset="0"/>
                <a:cs typeface="Poppins Bold" panose="02000000000000000000" pitchFamily="2" charset="77"/>
              </a:rPr>
              <a:t>Eric Huey</a:t>
            </a:r>
          </a:p>
          <a:p>
            <a:pPr algn="r"/>
            <a:r>
              <a:rPr lang="en-US" sz="2000" b="1" dirty="0">
                <a:solidFill>
                  <a:schemeClr val="tx2"/>
                </a:solidFill>
                <a:latin typeface="Poppins Bold" panose="02000000000000000000" pitchFamily="2" charset="77"/>
                <a:ea typeface="Roboto" charset="0"/>
                <a:cs typeface="Poppins Bold" panose="02000000000000000000" pitchFamily="2" charset="77"/>
              </a:rPr>
              <a:t>Nelson Tsai</a:t>
            </a:r>
          </a:p>
        </p:txBody>
      </p:sp>
      <p:sp>
        <p:nvSpPr>
          <p:cNvPr id="12" name="Shape 2787"/>
          <p:cNvSpPr/>
          <p:nvPr/>
        </p:nvSpPr>
        <p:spPr>
          <a:xfrm>
            <a:off x="14850833" y="9527885"/>
            <a:ext cx="1061150" cy="106186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Lato" charset="0"/>
              <a:ea typeface="Lato" charset="0"/>
              <a:cs typeface="Lato" charset="0"/>
            </a:endParaRPr>
          </a:p>
        </p:txBody>
      </p:sp>
      <p:pic>
        <p:nvPicPr>
          <p:cNvPr id="5" name="Picture Placeholder 4" descr="A group of people posing for the camera&#10;&#10;Description automatically generated">
            <a:extLst>
              <a:ext uri="{FF2B5EF4-FFF2-40B4-BE49-F238E27FC236}">
                <a16:creationId xmlns:a16="http://schemas.microsoft.com/office/drawing/2014/main" id="{6E6FE2B3-53AE-C246-A0C8-23460DF92396}"/>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14650" r="14650"/>
          <a:stretch>
            <a:fillRect/>
          </a:stretch>
        </p:blipFill>
        <p:spPr>
          <a:xfrm>
            <a:off x="0" y="1"/>
            <a:ext cx="19356381" cy="13715999"/>
          </a:xfrm>
        </p:spPr>
      </p:pic>
    </p:spTree>
    <p:extLst>
      <p:ext uri="{BB962C8B-B14F-4D97-AF65-F5344CB8AC3E}">
        <p14:creationId xmlns:p14="http://schemas.microsoft.com/office/powerpoint/2010/main" val="29757668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752B21-2587-E545-ABB7-EF38F3970756}"/>
              </a:ext>
            </a:extLst>
          </p:cNvPr>
          <p:cNvSpPr/>
          <p:nvPr/>
        </p:nvSpPr>
        <p:spPr>
          <a:xfrm>
            <a:off x="16062155" y="331429"/>
            <a:ext cx="9988085" cy="276999"/>
          </a:xfrm>
          <a:prstGeom prst="rect">
            <a:avLst/>
          </a:prstGeom>
        </p:spPr>
        <p:txBody>
          <a:bodyPr wrap="square">
            <a:spAutoFit/>
          </a:bodyPr>
          <a:lstStyle/>
          <a:p>
            <a:r>
              <a:rPr lang="en-US" sz="1200" dirty="0">
                <a:latin typeface="Slack-Lato"/>
                <a:hlinkClick r:id="rId3"/>
              </a:rPr>
              <a:t>https://www.nytimes.com/2019/05/10/arts/music/old-town-road-lil-nas-x.html</a:t>
            </a:r>
            <a:endParaRPr lang="en-US" sz="1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356601" cy="1062831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0200" y="331429"/>
            <a:ext cx="8987865" cy="658917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0200" y="6920603"/>
            <a:ext cx="8987865" cy="395466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38065" y="2202330"/>
            <a:ext cx="6277535" cy="5226273"/>
          </a:xfrm>
          <a:prstGeom prst="rect">
            <a:avLst/>
          </a:prstGeom>
        </p:spPr>
      </p:pic>
      <p:sp>
        <p:nvSpPr>
          <p:cNvPr id="10" name="TextBox 9"/>
          <p:cNvSpPr txBox="1"/>
          <p:nvPr/>
        </p:nvSpPr>
        <p:spPr>
          <a:xfrm>
            <a:off x="1041400" y="10959745"/>
            <a:ext cx="21996400"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Let’s compare Lil </a:t>
            </a:r>
            <a:r>
              <a:rPr lang="en-US" dirty="0" err="1"/>
              <a:t>Nas</a:t>
            </a:r>
            <a:r>
              <a:rPr lang="en-US" dirty="0"/>
              <a:t> X’s viral yet controversial to his other “outlier” video, Panini: Despite Panini being the most popular video following Old Town Road, their breakdown is similar in that neither are truly controversial videos. Due to multiple videos showing average viewership in between these two videos, we can’t say that either of these two videos strongly retained audiences.</a:t>
            </a:r>
          </a:p>
        </p:txBody>
      </p:sp>
      <p:sp>
        <p:nvSpPr>
          <p:cNvPr id="11" name="TextBox 10"/>
          <p:cNvSpPr txBox="1"/>
          <p:nvPr/>
        </p:nvSpPr>
        <p:spPr>
          <a:xfrm>
            <a:off x="16938065" y="8134192"/>
            <a:ext cx="6277535"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Lil </a:t>
            </a:r>
            <a:r>
              <a:rPr lang="en-US" dirty="0" err="1"/>
              <a:t>Nas</a:t>
            </a:r>
            <a:r>
              <a:rPr lang="en-US" dirty="0"/>
              <a:t> X’s video proved to be controversial by classification of genre rather than by the video’s content!</a:t>
            </a:r>
          </a:p>
        </p:txBody>
      </p:sp>
      <p:sp>
        <p:nvSpPr>
          <p:cNvPr id="13" name="TextBox 12"/>
          <p:cNvSpPr txBox="1"/>
          <p:nvPr/>
        </p:nvSpPr>
        <p:spPr>
          <a:xfrm>
            <a:off x="17602200" y="1275654"/>
            <a:ext cx="5435600" cy="1077218"/>
          </a:xfrm>
          <a:prstGeom prst="rect">
            <a:avLst/>
          </a:prstGeom>
          <a:noFill/>
        </p:spPr>
        <p:txBody>
          <a:bodyPr wrap="square" rtlCol="0">
            <a:spAutoFit/>
          </a:bodyPr>
          <a:lstStyle/>
          <a:p>
            <a:r>
              <a:rPr lang="en-US" sz="2800" dirty="0" err="1"/>
              <a:t>Yeehaw</a:t>
            </a:r>
            <a:r>
              <a:rPr lang="en-US" sz="2800" dirty="0"/>
              <a:t>? Yee NAW by Eric Huey</a:t>
            </a:r>
          </a:p>
          <a:p>
            <a:endParaRPr lang="en-US" dirty="0"/>
          </a:p>
        </p:txBody>
      </p:sp>
    </p:spTree>
    <p:extLst>
      <p:ext uri="{BB962C8B-B14F-4D97-AF65-F5344CB8AC3E}">
        <p14:creationId xmlns:p14="http://schemas.microsoft.com/office/powerpoint/2010/main" val="461077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08" y="6654799"/>
            <a:ext cx="11984891" cy="50783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29" y="330198"/>
            <a:ext cx="20665441" cy="6324600"/>
          </a:xfrm>
          <a:prstGeom prst="rect">
            <a:avLst/>
          </a:prstGeom>
        </p:spPr>
      </p:pic>
      <p:sp>
        <p:nvSpPr>
          <p:cNvPr id="8" name="TextBox 7"/>
          <p:cNvSpPr txBox="1"/>
          <p:nvPr/>
        </p:nvSpPr>
        <p:spPr>
          <a:xfrm>
            <a:off x="12242799" y="6654800"/>
            <a:ext cx="11607801" cy="507831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Chronologically starting from Lil </a:t>
            </a:r>
            <a:r>
              <a:rPr lang="en-US" dirty="0" err="1"/>
              <a:t>Nas</a:t>
            </a:r>
            <a:r>
              <a:rPr lang="en-US" dirty="0"/>
              <a:t> X’s first video, we can see that his big break out video did very little to increase the viewer count of his next videos.</a:t>
            </a:r>
          </a:p>
          <a:p>
            <a:endParaRPr lang="en-US" dirty="0"/>
          </a:p>
          <a:p>
            <a:r>
              <a:rPr lang="en-US" dirty="0"/>
              <a:t>In general, it takes about the same amount of effort to “Dislike” as it does to ”Comment”!</a:t>
            </a:r>
          </a:p>
          <a:p>
            <a:endParaRPr lang="en-US" dirty="0"/>
          </a:p>
          <a:p>
            <a:r>
              <a:rPr lang="en-US" dirty="0"/>
              <a:t>Maybe we need to look at artist featuring? It seems like he’s attempting to milk Old Town Road for a while.</a:t>
            </a:r>
          </a:p>
        </p:txBody>
      </p:sp>
      <p:sp>
        <p:nvSpPr>
          <p:cNvPr id="9" name="TextBox 8"/>
          <p:cNvSpPr txBox="1"/>
          <p:nvPr/>
        </p:nvSpPr>
        <p:spPr>
          <a:xfrm>
            <a:off x="20216363" y="4318000"/>
            <a:ext cx="3187699"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Flex with these next level bar charts though</a:t>
            </a:r>
          </a:p>
        </p:txBody>
      </p:sp>
    </p:spTree>
    <p:extLst>
      <p:ext uri="{BB962C8B-B14F-4D97-AF65-F5344CB8AC3E}">
        <p14:creationId xmlns:p14="http://schemas.microsoft.com/office/powerpoint/2010/main" val="1842358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6798C7-AADA-B540-8F1A-D6742B8D91E2}"/>
              </a:ext>
            </a:extLst>
          </p:cNvPr>
          <p:cNvSpPr txBox="1"/>
          <p:nvPr/>
        </p:nvSpPr>
        <p:spPr>
          <a:xfrm>
            <a:off x="14806236" y="530084"/>
            <a:ext cx="5835508" cy="646331"/>
          </a:xfrm>
          <a:prstGeom prst="rect">
            <a:avLst/>
          </a:prstGeom>
          <a:noFill/>
        </p:spPr>
        <p:txBody>
          <a:bodyPr wrap="none" rtlCol="0">
            <a:spAutoFit/>
          </a:bodyPr>
          <a:lstStyle/>
          <a:p>
            <a:r>
              <a:rPr lang="en-US" b="1" u="sng" dirty="0"/>
              <a:t>“Original” Data Analysis Plan:</a:t>
            </a:r>
          </a:p>
        </p:txBody>
      </p:sp>
      <p:sp>
        <p:nvSpPr>
          <p:cNvPr id="6" name="TextBox 5">
            <a:extLst>
              <a:ext uri="{FF2B5EF4-FFF2-40B4-BE49-F238E27FC236}">
                <a16:creationId xmlns:a16="http://schemas.microsoft.com/office/drawing/2014/main" id="{C38735A2-09DE-9A49-894B-4E3148CA0B35}"/>
              </a:ext>
            </a:extLst>
          </p:cNvPr>
          <p:cNvSpPr txBox="1"/>
          <p:nvPr/>
        </p:nvSpPr>
        <p:spPr>
          <a:xfrm>
            <a:off x="1472094" y="12801599"/>
            <a:ext cx="3940951" cy="276999"/>
          </a:xfrm>
          <a:prstGeom prst="rect">
            <a:avLst/>
          </a:prstGeom>
          <a:noFill/>
        </p:spPr>
        <p:txBody>
          <a:bodyPr wrap="none" rtlCol="0">
            <a:spAutoFit/>
          </a:bodyPr>
          <a:lstStyle/>
          <a:p>
            <a:r>
              <a:rPr lang="en-US" sz="1200" dirty="0">
                <a:hlinkClick r:id="rId3"/>
              </a:rPr>
              <a:t>https://socialblade.com/youtube/user/childishgambinovevo</a:t>
            </a:r>
            <a:endParaRPr lang="en-US" sz="1200" dirty="0"/>
          </a:p>
        </p:txBody>
      </p:sp>
      <p:pic>
        <p:nvPicPr>
          <p:cNvPr id="8" name="Picture 7">
            <a:extLst>
              <a:ext uri="{FF2B5EF4-FFF2-40B4-BE49-F238E27FC236}">
                <a16:creationId xmlns:a16="http://schemas.microsoft.com/office/drawing/2014/main" id="{7403E0A8-0F28-1C40-9DE7-77D27FBF1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04" y="7156743"/>
            <a:ext cx="11124371" cy="5644856"/>
          </a:xfrm>
          <a:prstGeom prst="rect">
            <a:avLst/>
          </a:prstGeom>
        </p:spPr>
      </p:pic>
      <p:sp>
        <p:nvSpPr>
          <p:cNvPr id="9" name="TextBox 8">
            <a:extLst>
              <a:ext uri="{FF2B5EF4-FFF2-40B4-BE49-F238E27FC236}">
                <a16:creationId xmlns:a16="http://schemas.microsoft.com/office/drawing/2014/main" id="{F335C619-E4CD-964E-9AEE-B858A298D83A}"/>
              </a:ext>
            </a:extLst>
          </p:cNvPr>
          <p:cNvSpPr txBox="1"/>
          <p:nvPr/>
        </p:nvSpPr>
        <p:spPr>
          <a:xfrm>
            <a:off x="13298557" y="1382296"/>
            <a:ext cx="10612970" cy="646331"/>
          </a:xfrm>
          <a:prstGeom prst="rect">
            <a:avLst/>
          </a:prstGeom>
          <a:noFill/>
        </p:spPr>
        <p:txBody>
          <a:bodyPr wrap="none" rtlCol="0">
            <a:spAutoFit/>
          </a:bodyPr>
          <a:lstStyle/>
          <a:p>
            <a:r>
              <a:rPr lang="en-US" b="1" u="sng" dirty="0"/>
              <a:t>Step 1: Collect metrics from Datasets (CSV), like Kaggle</a:t>
            </a:r>
          </a:p>
        </p:txBody>
      </p:sp>
      <p:sp>
        <p:nvSpPr>
          <p:cNvPr id="10" name="TextBox 9">
            <a:extLst>
              <a:ext uri="{FF2B5EF4-FFF2-40B4-BE49-F238E27FC236}">
                <a16:creationId xmlns:a16="http://schemas.microsoft.com/office/drawing/2014/main" id="{37E64BA0-70A3-4740-80F4-2598F1922280}"/>
              </a:ext>
            </a:extLst>
          </p:cNvPr>
          <p:cNvSpPr txBox="1"/>
          <p:nvPr/>
        </p:nvSpPr>
        <p:spPr>
          <a:xfrm>
            <a:off x="13298557" y="2687165"/>
            <a:ext cx="10816294" cy="646331"/>
          </a:xfrm>
          <a:prstGeom prst="rect">
            <a:avLst/>
          </a:prstGeom>
          <a:noFill/>
        </p:spPr>
        <p:txBody>
          <a:bodyPr wrap="none" rtlCol="0">
            <a:spAutoFit/>
          </a:bodyPr>
          <a:lstStyle/>
          <a:p>
            <a:r>
              <a:rPr lang="en-US" b="1" u="sng" dirty="0"/>
              <a:t>Step 2: Create data frame, order by date, collect growth</a:t>
            </a:r>
          </a:p>
        </p:txBody>
      </p:sp>
      <p:sp>
        <p:nvSpPr>
          <p:cNvPr id="11" name="TextBox 10">
            <a:extLst>
              <a:ext uri="{FF2B5EF4-FFF2-40B4-BE49-F238E27FC236}">
                <a16:creationId xmlns:a16="http://schemas.microsoft.com/office/drawing/2014/main" id="{CEC9308D-8CBD-0548-8CBF-1F8F7F222E4B}"/>
              </a:ext>
            </a:extLst>
          </p:cNvPr>
          <p:cNvSpPr txBox="1"/>
          <p:nvPr/>
        </p:nvSpPr>
        <p:spPr>
          <a:xfrm>
            <a:off x="13298557" y="5987897"/>
            <a:ext cx="10478510" cy="646331"/>
          </a:xfrm>
          <a:prstGeom prst="rect">
            <a:avLst/>
          </a:prstGeom>
          <a:noFill/>
        </p:spPr>
        <p:txBody>
          <a:bodyPr wrap="none" rtlCol="0">
            <a:spAutoFit/>
          </a:bodyPr>
          <a:lstStyle/>
          <a:p>
            <a:r>
              <a:rPr lang="en-US" b="1" u="sng" dirty="0"/>
              <a:t>Step 3: scatterplots to show growth rate through time</a:t>
            </a:r>
          </a:p>
        </p:txBody>
      </p:sp>
      <p:sp>
        <p:nvSpPr>
          <p:cNvPr id="13" name="TextBox 12">
            <a:extLst>
              <a:ext uri="{FF2B5EF4-FFF2-40B4-BE49-F238E27FC236}">
                <a16:creationId xmlns:a16="http://schemas.microsoft.com/office/drawing/2014/main" id="{E9689DD4-7C11-B746-A3CA-5B1E943C7D5F}"/>
              </a:ext>
            </a:extLst>
          </p:cNvPr>
          <p:cNvSpPr txBox="1"/>
          <p:nvPr/>
        </p:nvSpPr>
        <p:spPr>
          <a:xfrm>
            <a:off x="13298557" y="7156742"/>
            <a:ext cx="10664779" cy="646331"/>
          </a:xfrm>
          <a:prstGeom prst="rect">
            <a:avLst/>
          </a:prstGeom>
          <a:noFill/>
        </p:spPr>
        <p:txBody>
          <a:bodyPr wrap="none" rtlCol="0">
            <a:spAutoFit/>
          </a:bodyPr>
          <a:lstStyle/>
          <a:p>
            <a:r>
              <a:rPr lang="en-US" b="1" u="sng" dirty="0"/>
              <a:t>Step 4: Repeat for other songs by same artist, compare</a:t>
            </a:r>
          </a:p>
        </p:txBody>
      </p:sp>
      <p:pic>
        <p:nvPicPr>
          <p:cNvPr id="16" name="Picture 15">
            <a:extLst>
              <a:ext uri="{FF2B5EF4-FFF2-40B4-BE49-F238E27FC236}">
                <a16:creationId xmlns:a16="http://schemas.microsoft.com/office/drawing/2014/main" id="{FFA3DD20-2536-764F-9376-4D280719E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80590" y="2185094"/>
            <a:ext cx="9563965" cy="502071"/>
          </a:xfrm>
          <a:prstGeom prst="rect">
            <a:avLst/>
          </a:prstGeom>
        </p:spPr>
      </p:pic>
      <p:pic>
        <p:nvPicPr>
          <p:cNvPr id="19" name="Picture 18">
            <a:extLst>
              <a:ext uri="{FF2B5EF4-FFF2-40B4-BE49-F238E27FC236}">
                <a16:creationId xmlns:a16="http://schemas.microsoft.com/office/drawing/2014/main" id="{685D947F-4CD3-5042-8B4B-38F77B256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80590" y="3695844"/>
            <a:ext cx="10591800" cy="2032000"/>
          </a:xfrm>
          <a:prstGeom prst="rect">
            <a:avLst/>
          </a:prstGeom>
        </p:spPr>
      </p:pic>
      <p:pic>
        <p:nvPicPr>
          <p:cNvPr id="21" name="Picture 20">
            <a:extLst>
              <a:ext uri="{FF2B5EF4-FFF2-40B4-BE49-F238E27FC236}">
                <a16:creationId xmlns:a16="http://schemas.microsoft.com/office/drawing/2014/main" id="{79A8DE52-A135-9844-AB84-F00BC9ECE4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954654" cy="7156743"/>
          </a:xfrm>
          <a:prstGeom prst="rect">
            <a:avLst/>
          </a:prstGeom>
        </p:spPr>
      </p:pic>
      <p:sp>
        <p:nvSpPr>
          <p:cNvPr id="24" name="Right Arrow 23">
            <a:extLst>
              <a:ext uri="{FF2B5EF4-FFF2-40B4-BE49-F238E27FC236}">
                <a16:creationId xmlns:a16="http://schemas.microsoft.com/office/drawing/2014/main" id="{A53592DC-A2DE-F745-970A-8D2AB865D7D6}"/>
              </a:ext>
            </a:extLst>
          </p:cNvPr>
          <p:cNvSpPr/>
          <p:nvPr/>
        </p:nvSpPr>
        <p:spPr>
          <a:xfrm rot="12428856">
            <a:off x="11609474" y="5619610"/>
            <a:ext cx="1532879" cy="660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DC5CDC6-DB7C-514B-9CF1-F91741A0CEF7}"/>
              </a:ext>
            </a:extLst>
          </p:cNvPr>
          <p:cNvSpPr txBox="1"/>
          <p:nvPr/>
        </p:nvSpPr>
        <p:spPr>
          <a:xfrm>
            <a:off x="15166559" y="8325587"/>
            <a:ext cx="5242012" cy="646331"/>
          </a:xfrm>
          <a:prstGeom prst="rect">
            <a:avLst/>
          </a:prstGeom>
          <a:noFill/>
        </p:spPr>
        <p:txBody>
          <a:bodyPr wrap="none" rtlCol="0">
            <a:spAutoFit/>
          </a:bodyPr>
          <a:lstStyle/>
          <a:p>
            <a:r>
              <a:rPr lang="en-US" b="1" u="sng" dirty="0"/>
              <a:t>Why was this plan tossed?</a:t>
            </a:r>
          </a:p>
        </p:txBody>
      </p:sp>
      <p:cxnSp>
        <p:nvCxnSpPr>
          <p:cNvPr id="27" name="Straight Connector 26">
            <a:extLst>
              <a:ext uri="{FF2B5EF4-FFF2-40B4-BE49-F238E27FC236}">
                <a16:creationId xmlns:a16="http://schemas.microsoft.com/office/drawing/2014/main" id="{BF24CA4D-9120-7C4B-886A-D32B193563CD}"/>
              </a:ext>
            </a:extLst>
          </p:cNvPr>
          <p:cNvCxnSpPr/>
          <p:nvPr/>
        </p:nvCxnSpPr>
        <p:spPr>
          <a:xfrm>
            <a:off x="13208638" y="1382296"/>
            <a:ext cx="0" cy="6569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45B8DA-9FB1-CE4B-BD28-20084C960DEB}"/>
              </a:ext>
            </a:extLst>
          </p:cNvPr>
          <p:cNvCxnSpPr>
            <a:cxnSpLocks/>
          </p:cNvCxnSpPr>
          <p:nvPr/>
        </p:nvCxnSpPr>
        <p:spPr>
          <a:xfrm flipH="1" flipV="1">
            <a:off x="13208638" y="7944678"/>
            <a:ext cx="10754698" cy="6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25E648-7038-104C-B9AF-3329910C80DE}"/>
              </a:ext>
            </a:extLst>
          </p:cNvPr>
          <p:cNvCxnSpPr>
            <a:cxnSpLocks/>
          </p:cNvCxnSpPr>
          <p:nvPr/>
        </p:nvCxnSpPr>
        <p:spPr>
          <a:xfrm>
            <a:off x="23834861" y="1427340"/>
            <a:ext cx="137529" cy="6523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2690B5-A5B9-284C-9DE8-C06B739405F0}"/>
              </a:ext>
            </a:extLst>
          </p:cNvPr>
          <p:cNvCxnSpPr>
            <a:cxnSpLocks/>
          </p:cNvCxnSpPr>
          <p:nvPr/>
        </p:nvCxnSpPr>
        <p:spPr>
          <a:xfrm flipH="1">
            <a:off x="13160463" y="1420714"/>
            <a:ext cx="10674398"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A272AE41-D385-FF4F-B1D5-3D0D4908DA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69246" y="9109220"/>
            <a:ext cx="6181831" cy="3528795"/>
          </a:xfrm>
          <a:prstGeom prst="rect">
            <a:avLst/>
          </a:prstGeom>
        </p:spPr>
      </p:pic>
    </p:spTree>
    <p:extLst>
      <p:ext uri="{BB962C8B-B14F-4D97-AF65-F5344CB8AC3E}">
        <p14:creationId xmlns:p14="http://schemas.microsoft.com/office/powerpoint/2010/main" val="2754577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5207983" y="1126272"/>
            <a:ext cx="4841070" cy="12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Discussion</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sp>
        <p:nvSpPr>
          <p:cNvPr id="32" name="TextBox 31"/>
          <p:cNvSpPr txBox="1"/>
          <p:nvPr/>
        </p:nvSpPr>
        <p:spPr>
          <a:xfrm>
            <a:off x="12369712" y="2940252"/>
            <a:ext cx="10517612" cy="3631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nSpc>
                <a:spcPts val="4640"/>
              </a:lnSpc>
            </a:pPr>
            <a:r>
              <a:rPr lang="en-US" dirty="0"/>
              <a:t>Ultimately, whether or not a controversial music video boosted an artist’s average audience numbers still has too many factors to answer directly. But we can say that controversial videos often show singular spikes in an artist’s career, and that these spikes are relatively non-influential on following videos.</a:t>
            </a:r>
            <a:endParaRPr lang="en-US" sz="28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Placeholder 2"/>
          <p:cNvPicPr>
            <a:picLocks noGrp="1" noChangeAspect="1"/>
          </p:cNvPicPr>
          <p:nvPr>
            <p:ph type="pic" sz="quarter" idx="10"/>
          </p:nvPr>
        </p:nvPicPr>
        <p:blipFill>
          <a:blip r:embed="rId2"/>
          <a:srcRect l="29687" r="29687"/>
          <a:stretch>
            <a:fillRect/>
          </a:stretch>
        </p:blipFill>
        <p:spPr/>
      </p:pic>
      <p:sp>
        <p:nvSpPr>
          <p:cNvPr id="6" name="TextBox 5"/>
          <p:cNvSpPr txBox="1"/>
          <p:nvPr/>
        </p:nvSpPr>
        <p:spPr>
          <a:xfrm>
            <a:off x="12369712" y="7366000"/>
            <a:ext cx="10517612"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We also notice that most videos are dominated by Likes, and that Dislikes and Comments often share similar numbers. People may feel as strongly about disliking something as they do commenting!</a:t>
            </a:r>
          </a:p>
        </p:txBody>
      </p:sp>
    </p:spTree>
    <p:extLst>
      <p:ext uri="{BB962C8B-B14F-4D97-AF65-F5344CB8AC3E}">
        <p14:creationId xmlns:p14="http://schemas.microsoft.com/office/powerpoint/2010/main" val="27731509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2978559" y="948472"/>
            <a:ext cx="5997925" cy="12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Post Mortem</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sp>
        <p:nvSpPr>
          <p:cNvPr id="32" name="TextBox 31"/>
          <p:cNvSpPr txBox="1"/>
          <p:nvPr/>
        </p:nvSpPr>
        <p:spPr>
          <a:xfrm>
            <a:off x="11099800" y="2914852"/>
            <a:ext cx="11697039" cy="717119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ts val="4640"/>
              </a:lnSpc>
            </a:pPr>
            <a:r>
              <a:rPr lang="en-US" dirty="0"/>
              <a:t>Our biggest difficulty was definitely getting the right data to work with. We either had to figure out multiple APIs to answer this question, or compromise with one and attempt to pull as much info as possible.</a:t>
            </a:r>
            <a:br>
              <a:rPr lang="en-US" sz="2800" dirty="0"/>
            </a:br>
            <a:r>
              <a:rPr lang="en-US" dirty="0"/>
              <a:t> </a:t>
            </a:r>
          </a:p>
          <a:p>
            <a:pPr>
              <a:lnSpc>
                <a:spcPts val="4640"/>
              </a:lnSpc>
            </a:pPr>
            <a:r>
              <a:rPr lang="en-US" dirty="0"/>
              <a:t>Overall, lots of questions arose but we didn’t have time to answer them all: Why doesn’t </a:t>
            </a:r>
            <a:r>
              <a:rPr lang="en-US" dirty="0" err="1"/>
              <a:t>Youtube</a:t>
            </a:r>
            <a:r>
              <a:rPr lang="en-US" dirty="0"/>
              <a:t> catalogue periodic data for all channels? What about statistical testing for the growth rates of view counts? Do videos consistently get more views than audio only? How much does an artist’s name on a track increase viewership? Retention? Who killed Tupac? The list goes on.</a:t>
            </a:r>
          </a:p>
        </p:txBody>
      </p:sp>
      <p:pic>
        <p:nvPicPr>
          <p:cNvPr id="46" name="Picture Placeholder 45"/>
          <p:cNvPicPr>
            <a:picLocks noGrp="1" noChangeAspect="1"/>
          </p:cNvPicPr>
          <p:nvPr>
            <p:ph type="pic" sz="quarter" idx="10"/>
          </p:nvPr>
        </p:nvPicPr>
        <p:blipFill>
          <a:blip r:embed="rId2"/>
          <a:srcRect l="31718" r="31718"/>
          <a:stretch>
            <a:fillRect/>
          </a:stretch>
        </p:blipFill>
        <p:spPr>
          <a:xfrm>
            <a:off x="3679961" y="0"/>
            <a:ext cx="5921239" cy="9715536"/>
          </a:xfrm>
        </p:spPr>
      </p:pic>
    </p:spTree>
    <p:extLst>
      <p:ext uri="{BB962C8B-B14F-4D97-AF65-F5344CB8AC3E}">
        <p14:creationId xmlns:p14="http://schemas.microsoft.com/office/powerpoint/2010/main" val="8499359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5B79DA9-6BE4-8B4B-A560-50511B262452}"/>
              </a:ext>
            </a:extLst>
          </p:cNvPr>
          <p:cNvSpPr>
            <a:spLocks/>
          </p:cNvSpPr>
          <p:nvPr/>
        </p:nvSpPr>
        <p:spPr bwMode="auto">
          <a:xfrm>
            <a:off x="9179696" y="891811"/>
            <a:ext cx="6076985" cy="12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Questions ?</a:t>
            </a:r>
            <a:r>
              <a:rPr lang="en-US" sz="8000" b="1" spc="300" dirty="0">
                <a:solidFill>
                  <a:schemeClr val="bg2"/>
                </a:solidFill>
                <a:latin typeface="Poppins Bold" panose="02000000000000000000" pitchFamily="2" charset="77"/>
                <a:ea typeface="Roboto" charset="0"/>
                <a:cs typeface="Poppins Bold" panose="02000000000000000000" pitchFamily="2" charset="77"/>
                <a:sym typeface="Bebas Neue" charset="0"/>
              </a:rPr>
              <a:t>?</a:t>
            </a:r>
          </a:p>
        </p:txBody>
      </p:sp>
      <p:pic>
        <p:nvPicPr>
          <p:cNvPr id="2" name="Picture 1"/>
          <p:cNvPicPr>
            <a:picLocks noChangeAspect="1"/>
          </p:cNvPicPr>
          <p:nvPr/>
        </p:nvPicPr>
        <p:blipFill>
          <a:blip r:embed="rId3"/>
          <a:stretch>
            <a:fillRect/>
          </a:stretch>
        </p:blipFill>
        <p:spPr>
          <a:xfrm>
            <a:off x="5419822" y="3682999"/>
            <a:ext cx="6562506" cy="6562506"/>
          </a:xfrm>
          <a:prstGeom prst="rect">
            <a:avLst/>
          </a:prstGeom>
        </p:spPr>
      </p:pic>
      <p:pic>
        <p:nvPicPr>
          <p:cNvPr id="4" name="Picture 3"/>
          <p:cNvPicPr>
            <a:picLocks noChangeAspect="1"/>
          </p:cNvPicPr>
          <p:nvPr/>
        </p:nvPicPr>
        <p:blipFill>
          <a:blip r:embed="rId4"/>
          <a:stretch>
            <a:fillRect/>
          </a:stretch>
        </p:blipFill>
        <p:spPr>
          <a:xfrm>
            <a:off x="13605096" y="4064001"/>
            <a:ext cx="6410104" cy="6410104"/>
          </a:xfrm>
          <a:prstGeom prst="rect">
            <a:avLst/>
          </a:prstGeom>
        </p:spPr>
      </p:pic>
    </p:spTree>
    <p:extLst>
      <p:ext uri="{BB962C8B-B14F-4D97-AF65-F5344CB8AC3E}">
        <p14:creationId xmlns:p14="http://schemas.microsoft.com/office/powerpoint/2010/main" val="944858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16347103" y="7731970"/>
            <a:ext cx="4641528" cy="3739485"/>
          </a:xfrm>
          <a:prstGeom prst="rect">
            <a:avLst/>
          </a:prstGeom>
          <a:noFill/>
        </p:spPr>
        <p:txBody>
          <a:bodyPr wrap="none" rtlCol="0">
            <a:spAutoFit/>
          </a:bodyPr>
          <a:lstStyle/>
          <a:p>
            <a:pPr algn="ctr"/>
            <a:r>
              <a:rPr lang="en-US" sz="4200" b="1" dirty="0">
                <a:solidFill>
                  <a:schemeClr val="tx2"/>
                </a:solidFill>
                <a:latin typeface="Poppins Bold" panose="02000000000000000000" pitchFamily="2" charset="77"/>
                <a:ea typeface="Roboto" charset="0"/>
                <a:cs typeface="Poppins Bold" panose="02000000000000000000" pitchFamily="2" charset="77"/>
              </a:rPr>
              <a:t>Eric Huey</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000" b="1" dirty="0">
                <a:solidFill>
                  <a:schemeClr val="tx2"/>
                </a:solidFill>
                <a:latin typeface="Poppins Bold" panose="02000000000000000000" pitchFamily="2" charset="77"/>
                <a:ea typeface="Roboto" charset="0"/>
                <a:cs typeface="Poppins Bold" panose="02000000000000000000" pitchFamily="2" charset="77"/>
              </a:rPr>
              <a:t>Analyzing</a:t>
            </a:r>
            <a:r>
              <a:rPr lang="en-US" sz="4400" b="1" dirty="0">
                <a:solidFill>
                  <a:schemeClr val="tx2"/>
                </a:solidFill>
                <a:latin typeface="Poppins Bold" panose="02000000000000000000" pitchFamily="2" charset="77"/>
                <a:ea typeface="Roboto" charset="0"/>
                <a:cs typeface="Poppins Bold" panose="02000000000000000000" pitchFamily="2" charset="77"/>
              </a:rPr>
              <a:t>:</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200" b="1" dirty="0">
                <a:solidFill>
                  <a:schemeClr val="tx2"/>
                </a:solidFill>
                <a:latin typeface="Poppins Bold" panose="02000000000000000000" pitchFamily="2" charset="77"/>
                <a:ea typeface="Roboto" charset="0"/>
                <a:cs typeface="Poppins Bold" panose="02000000000000000000" pitchFamily="2" charset="77"/>
              </a:rPr>
              <a:t>“Old Town Road”</a:t>
            </a:r>
          </a:p>
          <a:p>
            <a:pPr algn="ctr"/>
            <a:r>
              <a:rPr lang="en-US" sz="2500" b="1" dirty="0">
                <a:solidFill>
                  <a:schemeClr val="tx2"/>
                </a:solidFill>
                <a:latin typeface="Poppins Bold" panose="02000000000000000000" pitchFamily="2" charset="77"/>
                <a:ea typeface="Roboto" charset="0"/>
                <a:cs typeface="Poppins Bold" panose="02000000000000000000" pitchFamily="2" charset="77"/>
              </a:rPr>
              <a:t>By: Lil </a:t>
            </a:r>
            <a:r>
              <a:rPr lang="en-US" sz="2500" b="1" dirty="0" err="1">
                <a:solidFill>
                  <a:schemeClr val="tx2"/>
                </a:solidFill>
                <a:latin typeface="Poppins Bold" panose="02000000000000000000" pitchFamily="2" charset="77"/>
                <a:ea typeface="Roboto" charset="0"/>
                <a:cs typeface="Poppins Bold" panose="02000000000000000000" pitchFamily="2" charset="77"/>
              </a:rPr>
              <a:t>Nas</a:t>
            </a:r>
            <a:r>
              <a:rPr lang="en-US" sz="2500" b="1" dirty="0">
                <a:solidFill>
                  <a:schemeClr val="tx2"/>
                </a:solidFill>
                <a:latin typeface="Poppins Bold" panose="02000000000000000000" pitchFamily="2" charset="77"/>
                <a:ea typeface="Roboto" charset="0"/>
                <a:cs typeface="Poppins Bold" panose="02000000000000000000" pitchFamily="2" charset="77"/>
              </a:rPr>
              <a:t> X (Montero Lamar Hill)</a:t>
            </a:r>
          </a:p>
        </p:txBody>
      </p:sp>
      <p:sp>
        <p:nvSpPr>
          <p:cNvPr id="98" name="TextBox 97"/>
          <p:cNvSpPr txBox="1"/>
          <p:nvPr/>
        </p:nvSpPr>
        <p:spPr>
          <a:xfrm>
            <a:off x="9805186" y="7731970"/>
            <a:ext cx="4826001" cy="3616375"/>
          </a:xfrm>
          <a:prstGeom prst="rect">
            <a:avLst/>
          </a:prstGeom>
          <a:noFill/>
        </p:spPr>
        <p:txBody>
          <a:bodyPr wrap="none" rtlCol="0">
            <a:spAutoFit/>
          </a:bodyPr>
          <a:lstStyle/>
          <a:p>
            <a:pPr algn="ctr"/>
            <a:r>
              <a:rPr lang="en-US" sz="4200" b="1" dirty="0">
                <a:solidFill>
                  <a:schemeClr val="tx2"/>
                </a:solidFill>
                <a:latin typeface="Poppins Bold" panose="02000000000000000000" pitchFamily="2" charset="77"/>
                <a:ea typeface="Roboto" charset="0"/>
                <a:cs typeface="Poppins Bold" panose="02000000000000000000" pitchFamily="2" charset="77"/>
              </a:rPr>
              <a:t>Nelson Tsai</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000" b="1" dirty="0">
                <a:solidFill>
                  <a:schemeClr val="tx2"/>
                </a:solidFill>
                <a:latin typeface="Poppins Bold" panose="02000000000000000000" pitchFamily="2" charset="77"/>
                <a:ea typeface="Roboto" charset="0"/>
                <a:cs typeface="Poppins Bold" panose="02000000000000000000" pitchFamily="2" charset="77"/>
              </a:rPr>
              <a:t>Analyzing:</a:t>
            </a:r>
          </a:p>
          <a:p>
            <a:pPr algn="ctr"/>
            <a:endParaRPr lang="en-US" sz="40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000" b="1" dirty="0">
                <a:solidFill>
                  <a:schemeClr val="tx2"/>
                </a:solidFill>
                <a:latin typeface="Poppins Bold" panose="02000000000000000000" pitchFamily="2" charset="77"/>
                <a:ea typeface="Roboto" charset="0"/>
                <a:cs typeface="Poppins Bold" panose="02000000000000000000" pitchFamily="2" charset="77"/>
              </a:rPr>
              <a:t>“Wrecking Ball”</a:t>
            </a:r>
          </a:p>
          <a:p>
            <a:pPr algn="ctr"/>
            <a:r>
              <a:rPr lang="en-US" sz="2500" b="1" dirty="0">
                <a:solidFill>
                  <a:schemeClr val="tx2"/>
                </a:solidFill>
                <a:latin typeface="Poppins Bold" panose="02000000000000000000" pitchFamily="2" charset="77"/>
                <a:ea typeface="Roboto" charset="0"/>
                <a:cs typeface="Poppins Bold" panose="02000000000000000000" pitchFamily="2" charset="77"/>
              </a:rPr>
              <a:t>By: Miley Cyrus (Hannah Montana)</a:t>
            </a:r>
          </a:p>
        </p:txBody>
      </p:sp>
      <p:sp>
        <p:nvSpPr>
          <p:cNvPr id="103" name="TextBox 102"/>
          <p:cNvSpPr txBox="1"/>
          <p:nvPr/>
        </p:nvSpPr>
        <p:spPr>
          <a:xfrm>
            <a:off x="2899067" y="7731970"/>
            <a:ext cx="5190203" cy="3677930"/>
          </a:xfrm>
          <a:prstGeom prst="rect">
            <a:avLst/>
          </a:prstGeom>
          <a:noFill/>
        </p:spPr>
        <p:txBody>
          <a:bodyPr wrap="none" rtlCol="0">
            <a:spAutoFit/>
          </a:bodyPr>
          <a:lstStyle/>
          <a:p>
            <a:pPr algn="ctr"/>
            <a:r>
              <a:rPr lang="en-US" sz="4200" b="1" dirty="0">
                <a:solidFill>
                  <a:schemeClr val="tx2"/>
                </a:solidFill>
                <a:latin typeface="Poppins Bold" panose="02000000000000000000" pitchFamily="2" charset="77"/>
                <a:ea typeface="Roboto" charset="0"/>
                <a:cs typeface="Poppins Bold" panose="02000000000000000000" pitchFamily="2" charset="77"/>
              </a:rPr>
              <a:t>Gian Millare</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000" b="1" dirty="0">
                <a:solidFill>
                  <a:schemeClr val="tx2"/>
                </a:solidFill>
                <a:latin typeface="Poppins Bold" panose="02000000000000000000" pitchFamily="2" charset="77"/>
                <a:ea typeface="Roboto" charset="0"/>
                <a:cs typeface="Poppins Bold" panose="02000000000000000000" pitchFamily="2" charset="77"/>
              </a:rPr>
              <a:t>Analyzing</a:t>
            </a:r>
            <a:r>
              <a:rPr lang="en-US" sz="3000" b="1" dirty="0">
                <a:solidFill>
                  <a:schemeClr val="tx2"/>
                </a:solidFill>
                <a:latin typeface="Poppins Bold" panose="02000000000000000000" pitchFamily="2" charset="77"/>
                <a:ea typeface="Roboto" charset="0"/>
                <a:cs typeface="Poppins Bold" panose="02000000000000000000" pitchFamily="2" charset="77"/>
              </a:rPr>
              <a:t>:</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200" b="1" dirty="0">
                <a:solidFill>
                  <a:schemeClr val="tx2"/>
                </a:solidFill>
                <a:latin typeface="Poppins Bold" panose="02000000000000000000" pitchFamily="2" charset="77"/>
                <a:ea typeface="Roboto" charset="0"/>
                <a:cs typeface="Poppins Bold" panose="02000000000000000000" pitchFamily="2" charset="77"/>
              </a:rPr>
              <a:t>“This is America”</a:t>
            </a:r>
          </a:p>
          <a:p>
            <a:pPr algn="ctr"/>
            <a:r>
              <a:rPr lang="en-US" sz="2500" b="1" dirty="0">
                <a:solidFill>
                  <a:schemeClr val="tx2"/>
                </a:solidFill>
                <a:latin typeface="Poppins Bold" panose="02000000000000000000" pitchFamily="2" charset="77"/>
                <a:ea typeface="Roboto" charset="0"/>
                <a:cs typeface="Poppins Bold" panose="02000000000000000000" pitchFamily="2" charset="77"/>
              </a:rPr>
              <a:t>By: Childish Gambino (Donald Glover)</a:t>
            </a:r>
          </a:p>
        </p:txBody>
      </p:sp>
      <p:pic>
        <p:nvPicPr>
          <p:cNvPr id="9" name="Picture Placeholder 8">
            <a:extLst>
              <a:ext uri="{FF2B5EF4-FFF2-40B4-BE49-F238E27FC236}">
                <a16:creationId xmlns:a16="http://schemas.microsoft.com/office/drawing/2014/main" id="{B6675C58-1701-1346-A463-CDB052E3C8C6}"/>
              </a:ext>
            </a:extLst>
          </p:cNvPr>
          <p:cNvPicPr>
            <a:picLocks noGrp="1" noChangeAspect="1"/>
          </p:cNvPicPr>
          <p:nvPr>
            <p:ph type="pic" sz="quarter" idx="28"/>
          </p:nvPr>
        </p:nvPicPr>
        <p:blipFill>
          <a:blip r:embed="rId2">
            <a:extLst>
              <a:ext uri="{28A0092B-C50C-407E-A947-70E740481C1C}">
                <a14:useLocalDpi xmlns:a14="http://schemas.microsoft.com/office/drawing/2010/main" val="0"/>
              </a:ext>
            </a:extLst>
          </a:blip>
          <a:srcRect/>
          <a:stretch/>
        </p:blipFill>
        <p:spPr>
          <a:xfrm>
            <a:off x="3061252" y="2955235"/>
            <a:ext cx="4865827" cy="4403303"/>
          </a:xfrm>
        </p:spPr>
      </p:pic>
      <p:pic>
        <p:nvPicPr>
          <p:cNvPr id="11" name="Picture Placeholder 10">
            <a:extLst>
              <a:ext uri="{FF2B5EF4-FFF2-40B4-BE49-F238E27FC236}">
                <a16:creationId xmlns:a16="http://schemas.microsoft.com/office/drawing/2014/main" id="{2855B77A-F48C-4B42-B135-15ADE8F03CCD}"/>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a:stretch/>
        </p:blipFill>
        <p:spPr>
          <a:xfrm>
            <a:off x="9687340" y="2955235"/>
            <a:ext cx="4638260" cy="4403302"/>
          </a:xfrm>
        </p:spPr>
      </p:pic>
      <p:pic>
        <p:nvPicPr>
          <p:cNvPr id="13" name="Picture Placeholder 12">
            <a:extLst>
              <a:ext uri="{FF2B5EF4-FFF2-40B4-BE49-F238E27FC236}">
                <a16:creationId xmlns:a16="http://schemas.microsoft.com/office/drawing/2014/main" id="{F22EF7A1-5672-D044-8C82-492953C8ADED}"/>
              </a:ext>
            </a:extLst>
          </p:cNvPr>
          <p:cNvPicPr>
            <a:picLocks noGrp="1" noChangeAspect="1"/>
          </p:cNvPicPr>
          <p:nvPr>
            <p:ph type="pic" sz="quarter" idx="26"/>
          </p:nvPr>
        </p:nvPicPr>
        <p:blipFill>
          <a:blip r:embed="rId4">
            <a:extLst>
              <a:ext uri="{28A0092B-C50C-407E-A947-70E740481C1C}">
                <a14:useLocalDpi xmlns:a14="http://schemas.microsoft.com/office/drawing/2010/main" val="0"/>
              </a:ext>
            </a:extLst>
          </a:blip>
          <a:srcRect/>
          <a:stretch/>
        </p:blipFill>
        <p:spPr>
          <a:xfrm>
            <a:off x="16085861" y="2955234"/>
            <a:ext cx="4865828" cy="4403303"/>
          </a:xfrm>
        </p:spPr>
      </p:pic>
      <p:sp>
        <p:nvSpPr>
          <p:cNvPr id="34" name="Rectangle 33">
            <a:extLst>
              <a:ext uri="{FF2B5EF4-FFF2-40B4-BE49-F238E27FC236}">
                <a16:creationId xmlns:a16="http://schemas.microsoft.com/office/drawing/2014/main" id="{678E092C-8CFB-E849-A9FF-0FCA675C83A8}"/>
              </a:ext>
            </a:extLst>
          </p:cNvPr>
          <p:cNvSpPr>
            <a:spLocks/>
          </p:cNvSpPr>
          <p:nvPr/>
        </p:nvSpPr>
        <p:spPr bwMode="auto">
          <a:xfrm>
            <a:off x="9458617" y="891811"/>
            <a:ext cx="5519140" cy="12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THE </a:t>
            </a:r>
            <a:r>
              <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rPr>
              <a:t>TEAM</a:t>
            </a:r>
          </a:p>
        </p:txBody>
      </p:sp>
      <p:pic>
        <p:nvPicPr>
          <p:cNvPr id="6" name="Picture 5">
            <a:extLst>
              <a:ext uri="{FF2B5EF4-FFF2-40B4-BE49-F238E27FC236}">
                <a16:creationId xmlns:a16="http://schemas.microsoft.com/office/drawing/2014/main" id="{CD7ABEA3-7690-8F4E-B7B1-B707B8431EE4}"/>
              </a:ext>
            </a:extLst>
          </p:cNvPr>
          <p:cNvPicPr>
            <a:picLocks noChangeAspect="1"/>
          </p:cNvPicPr>
          <p:nvPr/>
        </p:nvPicPr>
        <p:blipFill>
          <a:blip r:embed="rId5"/>
          <a:stretch>
            <a:fillRect/>
          </a:stretch>
        </p:blipFill>
        <p:spPr>
          <a:xfrm rot="19692088">
            <a:off x="923088" y="708539"/>
            <a:ext cx="2828753" cy="2828753"/>
          </a:xfrm>
          <a:prstGeom prst="rect">
            <a:avLst/>
          </a:prstGeom>
        </p:spPr>
      </p:pic>
      <p:pic>
        <p:nvPicPr>
          <p:cNvPr id="8" name="Picture 7">
            <a:extLst>
              <a:ext uri="{FF2B5EF4-FFF2-40B4-BE49-F238E27FC236}">
                <a16:creationId xmlns:a16="http://schemas.microsoft.com/office/drawing/2014/main" id="{726E1A93-4277-DA4C-AA6F-823800F3777D}"/>
              </a:ext>
            </a:extLst>
          </p:cNvPr>
          <p:cNvPicPr>
            <a:picLocks noChangeAspect="1"/>
          </p:cNvPicPr>
          <p:nvPr/>
        </p:nvPicPr>
        <p:blipFill>
          <a:blip r:embed="rId6"/>
          <a:stretch>
            <a:fillRect/>
          </a:stretch>
        </p:blipFill>
        <p:spPr>
          <a:xfrm rot="20402007">
            <a:off x="20925834" y="7199511"/>
            <a:ext cx="3117096" cy="2332728"/>
          </a:xfrm>
          <a:prstGeom prst="rect">
            <a:avLst/>
          </a:prstGeom>
        </p:spPr>
      </p:pic>
    </p:spTree>
    <p:extLst>
      <p:ext uri="{BB962C8B-B14F-4D97-AF65-F5344CB8AC3E}">
        <p14:creationId xmlns:p14="http://schemas.microsoft.com/office/powerpoint/2010/main" val="3243601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1218388" y="915257"/>
            <a:ext cx="10756984" cy="12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Motivation &amp; Summary</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sp>
        <p:nvSpPr>
          <p:cNvPr id="32" name="TextBox 31"/>
          <p:cNvSpPr txBox="1"/>
          <p:nvPr/>
        </p:nvSpPr>
        <p:spPr>
          <a:xfrm>
            <a:off x="11218388" y="2146363"/>
            <a:ext cx="10336637" cy="10684976"/>
          </a:xfrm>
          <a:prstGeom prst="rect">
            <a:avLst/>
          </a:prstGeom>
          <a:noFill/>
        </p:spPr>
        <p:txBody>
          <a:bodyPr wrap="square" rtlCol="0">
            <a:spAutoFit/>
          </a:bodyPr>
          <a:lstStyle/>
          <a:p>
            <a:pPr>
              <a:lnSpc>
                <a:spcPts val="4640"/>
              </a:lnSpc>
            </a:pPr>
            <a:r>
              <a:rPr lang="en-US" dirty="0"/>
              <a:t>Imagine you started your own record label. You have a great up and coming artist that you just signed to your label. Looking at what other artists did and the views they got with controversial music videos you think, is it worth it?</a:t>
            </a:r>
          </a:p>
          <a:p>
            <a:pPr>
              <a:lnSpc>
                <a:spcPts val="4640"/>
              </a:lnSpc>
            </a:pPr>
            <a:endParaRPr lang="en-US" dirty="0"/>
          </a:p>
          <a:p>
            <a:pPr>
              <a:lnSpc>
                <a:spcPts val="4640"/>
              </a:lnSpc>
            </a:pPr>
            <a:r>
              <a:rPr lang="en-US" dirty="0"/>
              <a:t>Our topic is on whether or not making a controversial music video would increase the audience size of an artist. We asked this questions because we were genuinely curious if this was a viable tactic to grow, based on current rage culture.</a:t>
            </a:r>
          </a:p>
          <a:p>
            <a:pPr>
              <a:lnSpc>
                <a:spcPts val="4640"/>
              </a:lnSpc>
            </a:pPr>
            <a:endParaRPr lang="en-US" dirty="0"/>
          </a:p>
          <a:p>
            <a:pPr>
              <a:lnSpc>
                <a:spcPts val="4640"/>
              </a:lnSpc>
            </a:pPr>
            <a:r>
              <a:rPr lang="en-US" dirty="0"/>
              <a:t>We were able to answer this question but not to the depth that we would have liked due to no access to the in depth data that we would have used. We did manage to use views and likes and dislikes as a metric to see success.</a:t>
            </a:r>
          </a:p>
          <a:p>
            <a:pPr>
              <a:lnSpc>
                <a:spcPts val="4640"/>
              </a:lnSpc>
            </a:pPr>
            <a:endParaRPr lang="en-US" dirty="0"/>
          </a:p>
        </p:txBody>
      </p:sp>
      <p:pic>
        <p:nvPicPr>
          <p:cNvPr id="5" name="Picture Placeholder 4">
            <a:extLst>
              <a:ext uri="{FF2B5EF4-FFF2-40B4-BE49-F238E27FC236}">
                <a16:creationId xmlns:a16="http://schemas.microsoft.com/office/drawing/2014/main" id="{7FF77D42-9AA9-4649-916C-953FDE4512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667262" y="0"/>
            <a:ext cx="8661961" cy="11581330"/>
          </a:xfrm>
        </p:spPr>
      </p:pic>
    </p:spTree>
    <p:extLst>
      <p:ext uri="{BB962C8B-B14F-4D97-AF65-F5344CB8AC3E}">
        <p14:creationId xmlns:p14="http://schemas.microsoft.com/office/powerpoint/2010/main" val="1289888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3774400" y="891811"/>
            <a:ext cx="8083367" cy="12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Questions &amp; Data</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sp>
        <p:nvSpPr>
          <p:cNvPr id="32" name="TextBox 31"/>
          <p:cNvSpPr txBox="1"/>
          <p:nvPr/>
        </p:nvSpPr>
        <p:spPr>
          <a:xfrm>
            <a:off x="12291588" y="4870652"/>
            <a:ext cx="10336637" cy="4785926"/>
          </a:xfrm>
          <a:prstGeom prst="rect">
            <a:avLst/>
          </a:prstGeom>
          <a:noFill/>
        </p:spPr>
        <p:txBody>
          <a:bodyPr wrap="square" rtlCol="0">
            <a:spAutoFit/>
          </a:bodyPr>
          <a:lstStyle/>
          <a:p>
            <a:pPr>
              <a:lnSpc>
                <a:spcPts val="4640"/>
              </a:lnSpc>
            </a:pPr>
            <a:r>
              <a:rPr lang="en-US" dirty="0"/>
              <a:t>We found the best way to do that was to use different artists as a showcase. </a:t>
            </a:r>
          </a:p>
          <a:p>
            <a:pPr>
              <a:lnSpc>
                <a:spcPts val="4640"/>
              </a:lnSpc>
            </a:pPr>
            <a:endParaRPr lang="en-US" dirty="0"/>
          </a:p>
          <a:p>
            <a:pPr>
              <a:lnSpc>
                <a:spcPts val="4640"/>
              </a:lnSpc>
            </a:pPr>
            <a:r>
              <a:rPr lang="en-US" dirty="0"/>
              <a:t>We had an ”Original” Plan that returned 99 problems and an answer wasn’t one. More details later.</a:t>
            </a:r>
          </a:p>
          <a:p>
            <a:pPr>
              <a:lnSpc>
                <a:spcPts val="4640"/>
              </a:lnSpc>
            </a:pPr>
            <a:endParaRPr lang="en-US" dirty="0"/>
          </a:p>
          <a:p>
            <a:pPr marL="571500" indent="-571500">
              <a:lnSpc>
                <a:spcPts val="4640"/>
              </a:lnSpc>
              <a:buFontTx/>
              <a:buChar char="-"/>
            </a:pPr>
            <a:r>
              <a:rPr lang="en-US" dirty="0" err="1"/>
              <a:t>Youtube</a:t>
            </a:r>
            <a:r>
              <a:rPr lang="en-US" dirty="0"/>
              <a:t> Data V3 API</a:t>
            </a:r>
          </a:p>
          <a:p>
            <a:pPr marL="571500" indent="-571500">
              <a:lnSpc>
                <a:spcPts val="4640"/>
              </a:lnSpc>
              <a:buFontTx/>
              <a:buChar char="-"/>
            </a:pPr>
            <a:r>
              <a:rPr lang="en-US" dirty="0" err="1"/>
              <a:t>Youtube</a:t>
            </a:r>
            <a:r>
              <a:rPr lang="en-US" dirty="0"/>
              <a:t> Videos CSV (from Kaggle)</a:t>
            </a:r>
          </a:p>
        </p:txBody>
      </p:sp>
      <p:pic>
        <p:nvPicPr>
          <p:cNvPr id="5" name="Picture Placeholder 4">
            <a:extLst>
              <a:ext uri="{FF2B5EF4-FFF2-40B4-BE49-F238E27FC236}">
                <a16:creationId xmlns:a16="http://schemas.microsoft.com/office/drawing/2014/main" id="{7FF77D42-9AA9-4649-916C-953FDE4512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800970" y="0"/>
            <a:ext cx="9802281" cy="10190923"/>
          </a:xfrm>
        </p:spPr>
      </p:pic>
      <p:sp>
        <p:nvSpPr>
          <p:cNvPr id="2" name="TextBox 1">
            <a:extLst>
              <a:ext uri="{FF2B5EF4-FFF2-40B4-BE49-F238E27FC236}">
                <a16:creationId xmlns:a16="http://schemas.microsoft.com/office/drawing/2014/main" id="{6286F2B6-74A2-8A4E-9AED-BFAC6EECAA08}"/>
              </a:ext>
            </a:extLst>
          </p:cNvPr>
          <p:cNvSpPr txBox="1"/>
          <p:nvPr/>
        </p:nvSpPr>
        <p:spPr>
          <a:xfrm>
            <a:off x="10603251" y="3173619"/>
            <a:ext cx="12689564" cy="646331"/>
          </a:xfrm>
          <a:prstGeom prst="rect">
            <a:avLst/>
          </a:prstGeom>
          <a:noFill/>
        </p:spPr>
        <p:txBody>
          <a:bodyPr wrap="none" rtlCol="0">
            <a:spAutoFit/>
          </a:bodyPr>
          <a:lstStyle/>
          <a:p>
            <a:r>
              <a:rPr lang="en-US" dirty="0"/>
              <a:t>Does creation of a controversial video equate to a larger audience?</a:t>
            </a:r>
          </a:p>
        </p:txBody>
      </p:sp>
    </p:spTree>
    <p:extLst>
      <p:ext uri="{BB962C8B-B14F-4D97-AF65-F5344CB8AC3E}">
        <p14:creationId xmlns:p14="http://schemas.microsoft.com/office/powerpoint/2010/main" val="35920703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1250296" y="1126272"/>
            <a:ext cx="12756442" cy="12311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Data Cleanup &amp; Exploration</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pic>
        <p:nvPicPr>
          <p:cNvPr id="5" name="Picture Placeholder 4">
            <a:extLst>
              <a:ext uri="{FF2B5EF4-FFF2-40B4-BE49-F238E27FC236}">
                <a16:creationId xmlns:a16="http://schemas.microsoft.com/office/drawing/2014/main" id="{7FF77D42-9AA9-4649-916C-953FDE4512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57003" y="-1"/>
            <a:ext cx="10060599" cy="9409043"/>
          </a:xfrm>
        </p:spPr>
      </p:pic>
      <p:sp>
        <p:nvSpPr>
          <p:cNvPr id="3" name="TextBox 2">
            <a:extLst>
              <a:ext uri="{FF2B5EF4-FFF2-40B4-BE49-F238E27FC236}">
                <a16:creationId xmlns:a16="http://schemas.microsoft.com/office/drawing/2014/main" id="{1CE2F5DA-722A-3942-B433-DC6DC90DCD2B}"/>
              </a:ext>
            </a:extLst>
          </p:cNvPr>
          <p:cNvSpPr txBox="1"/>
          <p:nvPr/>
        </p:nvSpPr>
        <p:spPr>
          <a:xfrm>
            <a:off x="10491386" y="3550233"/>
            <a:ext cx="1991058" cy="1200329"/>
          </a:xfrm>
          <a:prstGeom prst="rect">
            <a:avLst/>
          </a:prstGeom>
          <a:noFill/>
        </p:spPr>
        <p:txBody>
          <a:bodyPr wrap="none" rtlCol="0">
            <a:spAutoFit/>
          </a:bodyPr>
          <a:lstStyle/>
          <a:p>
            <a:pPr marL="571500" indent="-571500">
              <a:buFont typeface="Arial" panose="020B0604020202020204" pitchFamily="34" charset="0"/>
              <a:buChar char="•"/>
            </a:pPr>
            <a:r>
              <a:rPr lang="en-US" dirty="0"/>
              <a:t>Kaggle</a:t>
            </a:r>
          </a:p>
          <a:p>
            <a:endParaRPr lang="en-US" dirty="0"/>
          </a:p>
        </p:txBody>
      </p:sp>
      <p:sp>
        <p:nvSpPr>
          <p:cNvPr id="7" name="TextBox 6">
            <a:extLst>
              <a:ext uri="{FF2B5EF4-FFF2-40B4-BE49-F238E27FC236}">
                <a16:creationId xmlns:a16="http://schemas.microsoft.com/office/drawing/2014/main" id="{0C009EE2-72A5-BC41-BABF-59E8570AEB8D}"/>
              </a:ext>
            </a:extLst>
          </p:cNvPr>
          <p:cNvSpPr txBox="1"/>
          <p:nvPr/>
        </p:nvSpPr>
        <p:spPr>
          <a:xfrm>
            <a:off x="12992300" y="3504191"/>
            <a:ext cx="2859244" cy="1200329"/>
          </a:xfrm>
          <a:prstGeom prst="rect">
            <a:avLst/>
          </a:prstGeom>
          <a:noFill/>
        </p:spPr>
        <p:txBody>
          <a:bodyPr wrap="none" rtlCol="0">
            <a:spAutoFit/>
          </a:bodyPr>
          <a:lstStyle/>
          <a:p>
            <a:pPr marL="571500" indent="-571500">
              <a:buFont typeface="Arial" panose="020B0604020202020204" pitchFamily="34" charset="0"/>
              <a:buChar char="•"/>
            </a:pPr>
            <a:r>
              <a:rPr lang="en-US" dirty="0" err="1"/>
              <a:t>Data.World</a:t>
            </a:r>
            <a:endParaRPr lang="en-US" dirty="0"/>
          </a:p>
          <a:p>
            <a:endParaRPr lang="en-US" dirty="0"/>
          </a:p>
        </p:txBody>
      </p:sp>
      <p:sp>
        <p:nvSpPr>
          <p:cNvPr id="9" name="TextBox 8">
            <a:extLst>
              <a:ext uri="{FF2B5EF4-FFF2-40B4-BE49-F238E27FC236}">
                <a16:creationId xmlns:a16="http://schemas.microsoft.com/office/drawing/2014/main" id="{8C06747C-0799-4047-807F-B5431D2CEF80}"/>
              </a:ext>
            </a:extLst>
          </p:cNvPr>
          <p:cNvSpPr txBox="1"/>
          <p:nvPr/>
        </p:nvSpPr>
        <p:spPr>
          <a:xfrm>
            <a:off x="16341734" y="3522776"/>
            <a:ext cx="3032369" cy="646331"/>
          </a:xfrm>
          <a:prstGeom prst="rect">
            <a:avLst/>
          </a:prstGeom>
          <a:noFill/>
        </p:spPr>
        <p:txBody>
          <a:bodyPr wrap="none" rtlCol="0">
            <a:spAutoFit/>
          </a:bodyPr>
          <a:lstStyle/>
          <a:p>
            <a:pPr marL="571500" indent="-571500">
              <a:buFont typeface="Arial" panose="020B0604020202020204" pitchFamily="34" charset="0"/>
              <a:buChar char="•"/>
            </a:pPr>
            <a:r>
              <a:rPr lang="en-US" dirty="0" err="1"/>
              <a:t>Youtube</a:t>
            </a:r>
            <a:r>
              <a:rPr lang="en-US" dirty="0"/>
              <a:t> API</a:t>
            </a:r>
          </a:p>
        </p:txBody>
      </p:sp>
      <p:sp>
        <p:nvSpPr>
          <p:cNvPr id="8" name="TextBox 7">
            <a:extLst>
              <a:ext uri="{FF2B5EF4-FFF2-40B4-BE49-F238E27FC236}">
                <a16:creationId xmlns:a16="http://schemas.microsoft.com/office/drawing/2014/main" id="{DBCD4AB5-CA0B-7141-87F0-4BEDE76C1781}"/>
              </a:ext>
            </a:extLst>
          </p:cNvPr>
          <p:cNvSpPr txBox="1"/>
          <p:nvPr/>
        </p:nvSpPr>
        <p:spPr>
          <a:xfrm>
            <a:off x="19864293" y="3522775"/>
            <a:ext cx="2999539" cy="646331"/>
          </a:xfrm>
          <a:prstGeom prst="rect">
            <a:avLst/>
          </a:prstGeom>
          <a:noFill/>
        </p:spPr>
        <p:txBody>
          <a:bodyPr wrap="none" rtlCol="0">
            <a:spAutoFit/>
          </a:bodyPr>
          <a:lstStyle/>
          <a:p>
            <a:pPr marL="571500" indent="-571500">
              <a:buFont typeface="Arial" panose="020B0604020202020204" pitchFamily="34" charset="0"/>
              <a:buChar char="•"/>
            </a:pPr>
            <a:r>
              <a:rPr lang="en-US" dirty="0"/>
              <a:t>Social Blade</a:t>
            </a:r>
          </a:p>
        </p:txBody>
      </p:sp>
      <p:sp>
        <p:nvSpPr>
          <p:cNvPr id="10" name="TextBox 9">
            <a:extLst>
              <a:ext uri="{FF2B5EF4-FFF2-40B4-BE49-F238E27FC236}">
                <a16:creationId xmlns:a16="http://schemas.microsoft.com/office/drawing/2014/main" id="{B3EEE282-4701-2B44-B611-3B9F12083A4D}"/>
              </a:ext>
            </a:extLst>
          </p:cNvPr>
          <p:cNvSpPr txBox="1"/>
          <p:nvPr/>
        </p:nvSpPr>
        <p:spPr>
          <a:xfrm>
            <a:off x="11486915" y="4650342"/>
            <a:ext cx="3254674" cy="646331"/>
          </a:xfrm>
          <a:prstGeom prst="rect">
            <a:avLst/>
          </a:prstGeom>
          <a:noFill/>
        </p:spPr>
        <p:txBody>
          <a:bodyPr wrap="none" rtlCol="0">
            <a:spAutoFit/>
          </a:bodyPr>
          <a:lstStyle/>
          <a:p>
            <a:pPr marL="571500" indent="-571500">
              <a:buFont typeface="Arial" panose="020B0604020202020204" pitchFamily="34" charset="0"/>
              <a:buChar char="•"/>
            </a:pPr>
            <a:r>
              <a:rPr lang="en-US" dirty="0"/>
              <a:t>News </a:t>
            </a:r>
            <a:r>
              <a:rPr lang="en-US" dirty="0" err="1"/>
              <a:t>API.org</a:t>
            </a:r>
            <a:endParaRPr lang="en-US" dirty="0"/>
          </a:p>
        </p:txBody>
      </p:sp>
      <p:sp>
        <p:nvSpPr>
          <p:cNvPr id="13" name="TextBox 12">
            <a:extLst>
              <a:ext uri="{FF2B5EF4-FFF2-40B4-BE49-F238E27FC236}">
                <a16:creationId xmlns:a16="http://schemas.microsoft.com/office/drawing/2014/main" id="{3A7A2F8A-B17C-E44C-9F3C-D214C017C2F6}"/>
              </a:ext>
            </a:extLst>
          </p:cNvPr>
          <p:cNvSpPr txBox="1"/>
          <p:nvPr/>
        </p:nvSpPr>
        <p:spPr>
          <a:xfrm>
            <a:off x="16361401" y="4650341"/>
            <a:ext cx="3958263" cy="646331"/>
          </a:xfrm>
          <a:prstGeom prst="rect">
            <a:avLst/>
          </a:prstGeom>
          <a:noFill/>
        </p:spPr>
        <p:txBody>
          <a:bodyPr wrap="none" rtlCol="0">
            <a:spAutoFit/>
          </a:bodyPr>
          <a:lstStyle/>
          <a:p>
            <a:pPr marL="571500" indent="-571500">
              <a:buFont typeface="Arial" panose="020B0604020202020204" pitchFamily="34" charset="0"/>
              <a:buChar char="•"/>
            </a:pPr>
            <a:r>
              <a:rPr lang="en-US" dirty="0"/>
              <a:t>Google News API</a:t>
            </a:r>
          </a:p>
        </p:txBody>
      </p:sp>
      <p:sp>
        <p:nvSpPr>
          <p:cNvPr id="11" name="TextBox 10">
            <a:extLst>
              <a:ext uri="{FF2B5EF4-FFF2-40B4-BE49-F238E27FC236}">
                <a16:creationId xmlns:a16="http://schemas.microsoft.com/office/drawing/2014/main" id="{C51374FD-A6C4-EF49-A5AD-FAA888829840}"/>
              </a:ext>
            </a:extLst>
          </p:cNvPr>
          <p:cNvSpPr txBox="1"/>
          <p:nvPr/>
        </p:nvSpPr>
        <p:spPr>
          <a:xfrm>
            <a:off x="11157229" y="5980837"/>
            <a:ext cx="11037252" cy="1754326"/>
          </a:xfrm>
          <a:prstGeom prst="rect">
            <a:avLst/>
          </a:prstGeom>
          <a:noFill/>
        </p:spPr>
        <p:txBody>
          <a:bodyPr wrap="none" rtlCol="0">
            <a:spAutoFit/>
          </a:bodyPr>
          <a:lstStyle/>
          <a:p>
            <a:pPr marL="571500" indent="-571500">
              <a:buFontTx/>
              <a:buChar char="-"/>
            </a:pPr>
            <a:r>
              <a:rPr lang="en-US" dirty="0"/>
              <a:t>Most of the data we HOPED to get, failed us</a:t>
            </a:r>
          </a:p>
          <a:p>
            <a:pPr marL="1485717" lvl="1" indent="-571500">
              <a:buFontTx/>
              <a:buChar char="-"/>
            </a:pPr>
            <a:r>
              <a:rPr lang="en-US" dirty="0"/>
              <a:t>There was a lot more interest in Social Media data</a:t>
            </a:r>
          </a:p>
          <a:p>
            <a:pPr marL="1485717" lvl="1" indent="-571500">
              <a:buFontTx/>
              <a:buChar char="-"/>
            </a:pPr>
            <a:r>
              <a:rPr lang="en-US" dirty="0"/>
              <a:t>Laws prohibit because this is America</a:t>
            </a:r>
          </a:p>
        </p:txBody>
      </p:sp>
      <p:sp>
        <p:nvSpPr>
          <p:cNvPr id="14" name="TextBox 13">
            <a:extLst>
              <a:ext uri="{FF2B5EF4-FFF2-40B4-BE49-F238E27FC236}">
                <a16:creationId xmlns:a16="http://schemas.microsoft.com/office/drawing/2014/main" id="{98E61829-A8C7-8443-8BEF-F985174CE95F}"/>
              </a:ext>
            </a:extLst>
          </p:cNvPr>
          <p:cNvSpPr txBox="1"/>
          <p:nvPr/>
        </p:nvSpPr>
        <p:spPr>
          <a:xfrm>
            <a:off x="11003091" y="8305211"/>
            <a:ext cx="11988090" cy="646331"/>
          </a:xfrm>
          <a:prstGeom prst="rect">
            <a:avLst/>
          </a:prstGeom>
          <a:noFill/>
        </p:spPr>
        <p:txBody>
          <a:bodyPr wrap="none" rtlCol="0">
            <a:spAutoFit/>
          </a:bodyPr>
          <a:lstStyle/>
          <a:p>
            <a:r>
              <a:rPr lang="en-US" dirty="0"/>
              <a:t>More information on Data Clean Up and Exploration in Analysis</a:t>
            </a:r>
          </a:p>
        </p:txBody>
      </p:sp>
    </p:spTree>
    <p:extLst>
      <p:ext uri="{BB962C8B-B14F-4D97-AF65-F5344CB8AC3E}">
        <p14:creationId xmlns:p14="http://schemas.microsoft.com/office/powerpoint/2010/main" val="19348756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8535E00-3198-8746-A68A-9EEA3EFCD54F}"/>
              </a:ext>
            </a:extLst>
          </p:cNvPr>
          <p:cNvSpPr/>
          <p:nvPr/>
        </p:nvSpPr>
        <p:spPr>
          <a:xfrm>
            <a:off x="15036398" y="343933"/>
            <a:ext cx="7245535" cy="461665"/>
          </a:xfrm>
          <a:prstGeom prst="rect">
            <a:avLst/>
          </a:prstGeom>
        </p:spPr>
        <p:txBody>
          <a:bodyPr wrap="square">
            <a:spAutoFit/>
          </a:bodyPr>
          <a:lstStyle/>
          <a:p>
            <a:r>
              <a:rPr lang="en-US" sz="1200" dirty="0">
                <a:solidFill>
                  <a:schemeClr val="tx2"/>
                </a:solidFill>
                <a:hlinkClick r:id="rId3">
                  <a:extLst>
                    <a:ext uri="{A12FA001-AC4F-418D-AE19-62706E023703}">
                      <ahyp:hlinkClr xmlns:ahyp="http://schemas.microsoft.com/office/drawing/2018/hyperlinkcolor" val="tx"/>
                    </a:ext>
                  </a:extLst>
                </a:hlinkClick>
              </a:rPr>
              <a:t>https://www.nbcnews.com/news/nbcblk/america-donald-glover-s-shocking-new-video-tackles-race-violence-n872126</a:t>
            </a:r>
            <a:endParaRPr lang="en-US" sz="1200" dirty="0">
              <a:solidFill>
                <a:schemeClr val="tx2"/>
              </a:solidFill>
            </a:endParaRPr>
          </a:p>
        </p:txBody>
      </p:sp>
      <p:pic>
        <p:nvPicPr>
          <p:cNvPr id="21" name="Picture Placeholder 20">
            <a:extLst>
              <a:ext uri="{FF2B5EF4-FFF2-40B4-BE49-F238E27FC236}">
                <a16:creationId xmlns:a16="http://schemas.microsoft.com/office/drawing/2014/main" id="{A2529F11-AE5F-B648-9238-C29418DE120E}"/>
              </a:ext>
            </a:extLst>
          </p:cNvPr>
          <p:cNvPicPr>
            <a:picLocks noGrp="1" noChangeAspect="1"/>
          </p:cNvPicPr>
          <p:nvPr>
            <p:ph type="pic" sz="quarter" idx="60"/>
          </p:nvPr>
        </p:nvPicPr>
        <p:blipFill rotWithShape="1">
          <a:blip r:embed="rId4">
            <a:extLst>
              <a:ext uri="{28A0092B-C50C-407E-A947-70E740481C1C}">
                <a14:useLocalDpi xmlns:a14="http://schemas.microsoft.com/office/drawing/2010/main" val="0"/>
              </a:ext>
            </a:extLst>
          </a:blip>
          <a:srcRect l="3332" t="2073" r="-3332" b="2073"/>
          <a:stretch/>
        </p:blipFill>
        <p:spPr>
          <a:xfrm>
            <a:off x="182069" y="99392"/>
            <a:ext cx="14735059" cy="13612183"/>
          </a:xfrm>
        </p:spPr>
      </p:pic>
      <p:sp>
        <p:nvSpPr>
          <p:cNvPr id="22" name="TextBox 21">
            <a:extLst>
              <a:ext uri="{FF2B5EF4-FFF2-40B4-BE49-F238E27FC236}">
                <a16:creationId xmlns:a16="http://schemas.microsoft.com/office/drawing/2014/main" id="{5F51FD3C-234E-EF4B-9ADD-A71362D4FD8E}"/>
              </a:ext>
            </a:extLst>
          </p:cNvPr>
          <p:cNvSpPr txBox="1"/>
          <p:nvPr/>
        </p:nvSpPr>
        <p:spPr>
          <a:xfrm>
            <a:off x="14917128" y="1263287"/>
            <a:ext cx="7804572" cy="1031051"/>
          </a:xfrm>
          <a:prstGeom prst="rect">
            <a:avLst/>
          </a:prstGeom>
          <a:noFill/>
        </p:spPr>
        <p:txBody>
          <a:bodyPr wrap="none" rtlCol="0">
            <a:spAutoFit/>
          </a:bodyPr>
          <a:lstStyle/>
          <a:p>
            <a:r>
              <a:rPr lang="en-US" b="1" dirty="0"/>
              <a:t>A Childish Analysis by a Childish Analyst</a:t>
            </a:r>
          </a:p>
          <a:p>
            <a:pPr algn="ctr"/>
            <a:r>
              <a:rPr lang="en-US" sz="2500" b="1" dirty="0"/>
              <a:t>By: Gian Millare</a:t>
            </a:r>
          </a:p>
        </p:txBody>
      </p:sp>
      <p:sp>
        <p:nvSpPr>
          <p:cNvPr id="23" name="TextBox 22">
            <a:extLst>
              <a:ext uri="{FF2B5EF4-FFF2-40B4-BE49-F238E27FC236}">
                <a16:creationId xmlns:a16="http://schemas.microsoft.com/office/drawing/2014/main" id="{53150BBB-AD4C-C541-8024-EDF46B904E37}"/>
              </a:ext>
            </a:extLst>
          </p:cNvPr>
          <p:cNvSpPr txBox="1"/>
          <p:nvPr/>
        </p:nvSpPr>
        <p:spPr>
          <a:xfrm>
            <a:off x="14917128" y="2623931"/>
            <a:ext cx="8612294" cy="477054"/>
          </a:xfrm>
          <a:prstGeom prst="rect">
            <a:avLst/>
          </a:prstGeom>
          <a:noFill/>
        </p:spPr>
        <p:txBody>
          <a:bodyPr wrap="none" rtlCol="0">
            <a:spAutoFit/>
          </a:bodyPr>
          <a:lstStyle/>
          <a:p>
            <a:r>
              <a:rPr lang="en-US" sz="2500" b="1" u="sng" dirty="0"/>
              <a:t>Step 1: Pull data from YouTube Data V3 API (</a:t>
            </a:r>
            <a:r>
              <a:rPr lang="en-US" sz="2500" b="1" u="sng" dirty="0" err="1"/>
              <a:t>developers.google</a:t>
            </a:r>
            <a:r>
              <a:rPr lang="en-US" sz="2500" b="1" u="sng" dirty="0"/>
              <a:t>)</a:t>
            </a:r>
          </a:p>
        </p:txBody>
      </p:sp>
      <p:sp>
        <p:nvSpPr>
          <p:cNvPr id="24" name="TextBox 23">
            <a:extLst>
              <a:ext uri="{FF2B5EF4-FFF2-40B4-BE49-F238E27FC236}">
                <a16:creationId xmlns:a16="http://schemas.microsoft.com/office/drawing/2014/main" id="{0179BB69-81C8-AF48-B39B-53EBFD387EB1}"/>
              </a:ext>
            </a:extLst>
          </p:cNvPr>
          <p:cNvSpPr txBox="1"/>
          <p:nvPr/>
        </p:nvSpPr>
        <p:spPr>
          <a:xfrm>
            <a:off x="14917128" y="3756834"/>
            <a:ext cx="8746177" cy="861774"/>
          </a:xfrm>
          <a:prstGeom prst="rect">
            <a:avLst/>
          </a:prstGeom>
          <a:noFill/>
        </p:spPr>
        <p:txBody>
          <a:bodyPr wrap="none" rtlCol="0">
            <a:spAutoFit/>
          </a:bodyPr>
          <a:lstStyle/>
          <a:p>
            <a:r>
              <a:rPr lang="en-US" sz="2500" b="1" u="sng" dirty="0"/>
              <a:t>Step 2: Create a For Loop to gather data from the responses, and</a:t>
            </a:r>
          </a:p>
          <a:p>
            <a:r>
              <a:rPr lang="en-US" sz="2500" b="1" u="sng" dirty="0"/>
              <a:t>              append the necessary metrics for the plots</a:t>
            </a:r>
          </a:p>
        </p:txBody>
      </p:sp>
      <p:pic>
        <p:nvPicPr>
          <p:cNvPr id="26" name="Picture 25">
            <a:extLst>
              <a:ext uri="{FF2B5EF4-FFF2-40B4-BE49-F238E27FC236}">
                <a16:creationId xmlns:a16="http://schemas.microsoft.com/office/drawing/2014/main" id="{6B7AE780-DCC9-0C4B-AA4E-0E4B57217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36397" y="3198731"/>
            <a:ext cx="8042263" cy="477053"/>
          </a:xfrm>
          <a:prstGeom prst="rect">
            <a:avLst/>
          </a:prstGeom>
        </p:spPr>
      </p:pic>
      <p:pic>
        <p:nvPicPr>
          <p:cNvPr id="28" name="Picture 27">
            <a:extLst>
              <a:ext uri="{FF2B5EF4-FFF2-40B4-BE49-F238E27FC236}">
                <a16:creationId xmlns:a16="http://schemas.microsoft.com/office/drawing/2014/main" id="{4680149F-AF5C-B74B-80CA-31B0E639A7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36397" y="4699658"/>
            <a:ext cx="7804572" cy="673100"/>
          </a:xfrm>
          <a:prstGeom prst="rect">
            <a:avLst/>
          </a:prstGeom>
        </p:spPr>
      </p:pic>
      <p:pic>
        <p:nvPicPr>
          <p:cNvPr id="30" name="Picture 29">
            <a:extLst>
              <a:ext uri="{FF2B5EF4-FFF2-40B4-BE49-F238E27FC236}">
                <a16:creationId xmlns:a16="http://schemas.microsoft.com/office/drawing/2014/main" id="{2F42ACEA-B3F8-754C-9D33-912B5C2C8D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6397" y="5441704"/>
            <a:ext cx="7804571" cy="558800"/>
          </a:xfrm>
          <a:prstGeom prst="rect">
            <a:avLst/>
          </a:prstGeom>
        </p:spPr>
      </p:pic>
      <p:sp>
        <p:nvSpPr>
          <p:cNvPr id="32" name="TextBox 31">
            <a:extLst>
              <a:ext uri="{FF2B5EF4-FFF2-40B4-BE49-F238E27FC236}">
                <a16:creationId xmlns:a16="http://schemas.microsoft.com/office/drawing/2014/main" id="{0DAD5825-231D-CC4B-8B29-F02812B2CC7C}"/>
              </a:ext>
            </a:extLst>
          </p:cNvPr>
          <p:cNvSpPr txBox="1"/>
          <p:nvPr/>
        </p:nvSpPr>
        <p:spPr>
          <a:xfrm>
            <a:off x="14917128" y="6066169"/>
            <a:ext cx="8161532" cy="861774"/>
          </a:xfrm>
          <a:prstGeom prst="rect">
            <a:avLst/>
          </a:prstGeom>
          <a:noFill/>
        </p:spPr>
        <p:txBody>
          <a:bodyPr wrap="square" rtlCol="0">
            <a:spAutoFit/>
          </a:bodyPr>
          <a:lstStyle/>
          <a:p>
            <a:r>
              <a:rPr lang="en-US" sz="2500" b="1" u="sng" dirty="0"/>
              <a:t>Step 3: Create a final “master” data frame to create the plots</a:t>
            </a:r>
          </a:p>
        </p:txBody>
      </p:sp>
      <p:pic>
        <p:nvPicPr>
          <p:cNvPr id="34" name="Picture 33">
            <a:extLst>
              <a:ext uri="{FF2B5EF4-FFF2-40B4-BE49-F238E27FC236}">
                <a16:creationId xmlns:a16="http://schemas.microsoft.com/office/drawing/2014/main" id="{04D7ABC4-6C6A-0C44-A83B-06AA7A7FB9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17128" y="6599190"/>
            <a:ext cx="7722206" cy="1022164"/>
          </a:xfrm>
          <a:prstGeom prst="rect">
            <a:avLst/>
          </a:prstGeom>
        </p:spPr>
      </p:pic>
      <p:sp>
        <p:nvSpPr>
          <p:cNvPr id="35" name="TextBox 34">
            <a:extLst>
              <a:ext uri="{FF2B5EF4-FFF2-40B4-BE49-F238E27FC236}">
                <a16:creationId xmlns:a16="http://schemas.microsoft.com/office/drawing/2014/main" id="{B1B0018A-F6A4-494E-B652-4D508AF61BF6}"/>
              </a:ext>
            </a:extLst>
          </p:cNvPr>
          <p:cNvSpPr txBox="1"/>
          <p:nvPr/>
        </p:nvSpPr>
        <p:spPr>
          <a:xfrm>
            <a:off x="14917128" y="7558652"/>
            <a:ext cx="7800340" cy="477054"/>
          </a:xfrm>
          <a:prstGeom prst="rect">
            <a:avLst/>
          </a:prstGeom>
          <a:noFill/>
        </p:spPr>
        <p:txBody>
          <a:bodyPr wrap="none" rtlCol="0">
            <a:spAutoFit/>
          </a:bodyPr>
          <a:lstStyle/>
          <a:p>
            <a:r>
              <a:rPr lang="en-US" sz="2500" b="1" u="sng" dirty="0"/>
              <a:t>Step 4: Create the necessary plots (Bar Plot for simplicity)</a:t>
            </a:r>
          </a:p>
        </p:txBody>
      </p:sp>
      <p:pic>
        <p:nvPicPr>
          <p:cNvPr id="37" name="Picture 36">
            <a:extLst>
              <a:ext uri="{FF2B5EF4-FFF2-40B4-BE49-F238E27FC236}">
                <a16:creationId xmlns:a16="http://schemas.microsoft.com/office/drawing/2014/main" id="{1DB66E0E-7A07-734E-B361-518BFC24E2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36397" y="8035706"/>
            <a:ext cx="7024284" cy="935965"/>
          </a:xfrm>
          <a:prstGeom prst="rect">
            <a:avLst/>
          </a:prstGeom>
        </p:spPr>
      </p:pic>
      <p:cxnSp>
        <p:nvCxnSpPr>
          <p:cNvPr id="40" name="Straight Connector 39">
            <a:extLst>
              <a:ext uri="{FF2B5EF4-FFF2-40B4-BE49-F238E27FC236}">
                <a16:creationId xmlns:a16="http://schemas.microsoft.com/office/drawing/2014/main" id="{55535026-B55F-E042-878D-45F9EA074DFD}"/>
              </a:ext>
            </a:extLst>
          </p:cNvPr>
          <p:cNvCxnSpPr>
            <a:cxnSpLocks/>
          </p:cNvCxnSpPr>
          <p:nvPr/>
        </p:nvCxnSpPr>
        <p:spPr>
          <a:xfrm>
            <a:off x="14690035" y="2623931"/>
            <a:ext cx="89145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C7CBE07-4D55-8D44-9BAD-09865483AC10}"/>
              </a:ext>
            </a:extLst>
          </p:cNvPr>
          <p:cNvCxnSpPr>
            <a:cxnSpLocks/>
          </p:cNvCxnSpPr>
          <p:nvPr/>
        </p:nvCxnSpPr>
        <p:spPr>
          <a:xfrm>
            <a:off x="14690035" y="2623931"/>
            <a:ext cx="0" cy="6659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3C93A8-8D3B-D04D-9F72-587499622BFF}"/>
              </a:ext>
            </a:extLst>
          </p:cNvPr>
          <p:cNvCxnSpPr>
            <a:cxnSpLocks/>
          </p:cNvCxnSpPr>
          <p:nvPr/>
        </p:nvCxnSpPr>
        <p:spPr>
          <a:xfrm flipH="1" flipV="1">
            <a:off x="14660120" y="9283148"/>
            <a:ext cx="9003179"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BB6CED8-DE9C-E74B-9877-8A7DDBB8D778}"/>
              </a:ext>
            </a:extLst>
          </p:cNvPr>
          <p:cNvCxnSpPr>
            <a:cxnSpLocks/>
          </p:cNvCxnSpPr>
          <p:nvPr/>
        </p:nvCxnSpPr>
        <p:spPr>
          <a:xfrm flipH="1" flipV="1">
            <a:off x="23604538" y="2623931"/>
            <a:ext cx="1" cy="6735417"/>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CB687E88-D36F-0440-9962-CBB650C8CB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882498" y="9612375"/>
            <a:ext cx="4780801" cy="3018480"/>
          </a:xfrm>
          <a:prstGeom prst="rect">
            <a:avLst/>
          </a:prstGeom>
        </p:spPr>
      </p:pic>
      <p:pic>
        <p:nvPicPr>
          <p:cNvPr id="61" name="Picture 60">
            <a:extLst>
              <a:ext uri="{FF2B5EF4-FFF2-40B4-BE49-F238E27FC236}">
                <a16:creationId xmlns:a16="http://schemas.microsoft.com/office/drawing/2014/main" id="{31E56F4D-D3EF-A640-B0AE-3374F15717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86371" y="9612375"/>
            <a:ext cx="4591859" cy="3018480"/>
          </a:xfrm>
          <a:prstGeom prst="rect">
            <a:avLst/>
          </a:prstGeom>
        </p:spPr>
      </p:pic>
    </p:spTree>
    <p:extLst>
      <p:ext uri="{BB962C8B-B14F-4D97-AF65-F5344CB8AC3E}">
        <p14:creationId xmlns:p14="http://schemas.microsoft.com/office/powerpoint/2010/main" val="2081587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A71D8CA5-5AFB-BB41-BE77-72B59CBE0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9983" y="0"/>
            <a:ext cx="14255426" cy="13716000"/>
          </a:xfrm>
          <a:prstGeom prst="rect">
            <a:avLst/>
          </a:prstGeom>
        </p:spPr>
      </p:pic>
      <p:sp>
        <p:nvSpPr>
          <p:cNvPr id="37" name="TextBox 36">
            <a:extLst>
              <a:ext uri="{FF2B5EF4-FFF2-40B4-BE49-F238E27FC236}">
                <a16:creationId xmlns:a16="http://schemas.microsoft.com/office/drawing/2014/main" id="{C523AF9F-4CDA-E341-9B1E-53158E141777}"/>
              </a:ext>
            </a:extLst>
          </p:cNvPr>
          <p:cNvSpPr txBox="1"/>
          <p:nvPr/>
        </p:nvSpPr>
        <p:spPr>
          <a:xfrm>
            <a:off x="918589" y="576830"/>
            <a:ext cx="7371442" cy="646331"/>
          </a:xfrm>
          <a:prstGeom prst="rect">
            <a:avLst/>
          </a:prstGeom>
          <a:noFill/>
        </p:spPr>
        <p:txBody>
          <a:bodyPr wrap="none" rtlCol="0">
            <a:spAutoFit/>
          </a:bodyPr>
          <a:lstStyle/>
          <a:p>
            <a:r>
              <a:rPr lang="en-US" b="1" u="sng" dirty="0"/>
              <a:t>But Gian, What does this data tell us?</a:t>
            </a:r>
          </a:p>
        </p:txBody>
      </p:sp>
      <p:sp>
        <p:nvSpPr>
          <p:cNvPr id="38" name="TextBox 37">
            <a:extLst>
              <a:ext uri="{FF2B5EF4-FFF2-40B4-BE49-F238E27FC236}">
                <a16:creationId xmlns:a16="http://schemas.microsoft.com/office/drawing/2014/main" id="{889CD542-0422-3E46-B295-CE89EDF39D38}"/>
              </a:ext>
            </a:extLst>
          </p:cNvPr>
          <p:cNvSpPr txBox="1"/>
          <p:nvPr/>
        </p:nvSpPr>
        <p:spPr>
          <a:xfrm>
            <a:off x="298174" y="1651192"/>
            <a:ext cx="9442174" cy="1200329"/>
          </a:xfrm>
          <a:prstGeom prst="rect">
            <a:avLst/>
          </a:prstGeom>
          <a:noFill/>
        </p:spPr>
        <p:txBody>
          <a:bodyPr wrap="square" rtlCol="0">
            <a:spAutoFit/>
          </a:bodyPr>
          <a:lstStyle/>
          <a:p>
            <a:r>
              <a:rPr lang="en-US" dirty="0"/>
              <a:t> </a:t>
            </a:r>
            <a:r>
              <a:rPr lang="en-US" i="1" dirty="0"/>
              <a:t>Controversial Video vs Non-Controversial (Views)</a:t>
            </a:r>
          </a:p>
          <a:p>
            <a:r>
              <a:rPr lang="en-US" dirty="0"/>
              <a:t>     - </a:t>
            </a:r>
            <a:r>
              <a:rPr lang="en-US" sz="3000" dirty="0"/>
              <a:t>Substantial Increase in Views</a:t>
            </a:r>
          </a:p>
        </p:txBody>
      </p:sp>
      <p:sp>
        <p:nvSpPr>
          <p:cNvPr id="40" name="TextBox 39">
            <a:extLst>
              <a:ext uri="{FF2B5EF4-FFF2-40B4-BE49-F238E27FC236}">
                <a16:creationId xmlns:a16="http://schemas.microsoft.com/office/drawing/2014/main" id="{45319CDE-6D5A-564F-8EF5-948AA8C86FB4}"/>
              </a:ext>
            </a:extLst>
          </p:cNvPr>
          <p:cNvSpPr txBox="1"/>
          <p:nvPr/>
        </p:nvSpPr>
        <p:spPr>
          <a:xfrm>
            <a:off x="322241" y="3061252"/>
            <a:ext cx="9586279" cy="1200329"/>
          </a:xfrm>
          <a:prstGeom prst="rect">
            <a:avLst/>
          </a:prstGeom>
          <a:noFill/>
        </p:spPr>
        <p:txBody>
          <a:bodyPr wrap="none" rtlCol="0">
            <a:spAutoFit/>
          </a:bodyPr>
          <a:lstStyle/>
          <a:p>
            <a:r>
              <a:rPr lang="en-US" i="1" dirty="0"/>
              <a:t>Controversial Video vs Non-Controversial (Metrics)</a:t>
            </a:r>
          </a:p>
          <a:p>
            <a:r>
              <a:rPr lang="en-US" dirty="0"/>
              <a:t>     - </a:t>
            </a:r>
            <a:r>
              <a:rPr lang="en-US" sz="3000" dirty="0"/>
              <a:t>Substantial Increase in audience interaction</a:t>
            </a:r>
          </a:p>
        </p:txBody>
      </p:sp>
      <p:pic>
        <p:nvPicPr>
          <p:cNvPr id="43" name="Picture 42">
            <a:extLst>
              <a:ext uri="{FF2B5EF4-FFF2-40B4-BE49-F238E27FC236}">
                <a16:creationId xmlns:a16="http://schemas.microsoft.com/office/drawing/2014/main" id="{FCBB2081-E390-294A-A62D-536DA847E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11" y="4649027"/>
            <a:ext cx="4460576" cy="3361912"/>
          </a:xfrm>
          <a:prstGeom prst="rect">
            <a:avLst/>
          </a:prstGeom>
        </p:spPr>
      </p:pic>
      <p:sp>
        <p:nvSpPr>
          <p:cNvPr id="44" name="TextBox 43">
            <a:extLst>
              <a:ext uri="{FF2B5EF4-FFF2-40B4-BE49-F238E27FC236}">
                <a16:creationId xmlns:a16="http://schemas.microsoft.com/office/drawing/2014/main" id="{55194C33-FAC0-5646-AF62-6397D92AAFF1}"/>
              </a:ext>
            </a:extLst>
          </p:cNvPr>
          <p:cNvSpPr txBox="1"/>
          <p:nvPr/>
        </p:nvSpPr>
        <p:spPr>
          <a:xfrm>
            <a:off x="5496728" y="4693824"/>
            <a:ext cx="3548279" cy="646331"/>
          </a:xfrm>
          <a:prstGeom prst="rect">
            <a:avLst/>
          </a:prstGeom>
          <a:noFill/>
        </p:spPr>
        <p:txBody>
          <a:bodyPr wrap="none" rtlCol="0">
            <a:spAutoFit/>
          </a:bodyPr>
          <a:lstStyle/>
          <a:p>
            <a:r>
              <a:rPr lang="en-US" u="sng" dirty="0"/>
              <a:t>Deeper thoughts?</a:t>
            </a:r>
          </a:p>
        </p:txBody>
      </p:sp>
      <p:cxnSp>
        <p:nvCxnSpPr>
          <p:cNvPr id="46" name="Straight Connector 45">
            <a:extLst>
              <a:ext uri="{FF2B5EF4-FFF2-40B4-BE49-F238E27FC236}">
                <a16:creationId xmlns:a16="http://schemas.microsoft.com/office/drawing/2014/main" id="{83EEE662-D612-F743-9A33-43CF7AE82D60}"/>
              </a:ext>
            </a:extLst>
          </p:cNvPr>
          <p:cNvCxnSpPr/>
          <p:nvPr/>
        </p:nvCxnSpPr>
        <p:spPr>
          <a:xfrm>
            <a:off x="298174" y="1651192"/>
            <a:ext cx="0" cy="2610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CAB1C6F-8CE4-8442-AF87-F1580C139C93}"/>
              </a:ext>
            </a:extLst>
          </p:cNvPr>
          <p:cNvCxnSpPr/>
          <p:nvPr/>
        </p:nvCxnSpPr>
        <p:spPr>
          <a:xfrm>
            <a:off x="9921772" y="1651192"/>
            <a:ext cx="0" cy="2610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9A2E3CF-8855-5241-AFA8-6E6C54E40626}"/>
              </a:ext>
            </a:extLst>
          </p:cNvPr>
          <p:cNvCxnSpPr>
            <a:cxnSpLocks/>
          </p:cNvCxnSpPr>
          <p:nvPr/>
        </p:nvCxnSpPr>
        <p:spPr>
          <a:xfrm flipH="1">
            <a:off x="298174" y="4261581"/>
            <a:ext cx="9623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43501D6-FF21-C647-9DCE-CA286218589D}"/>
              </a:ext>
            </a:extLst>
          </p:cNvPr>
          <p:cNvCxnSpPr>
            <a:cxnSpLocks/>
          </p:cNvCxnSpPr>
          <p:nvPr/>
        </p:nvCxnSpPr>
        <p:spPr>
          <a:xfrm flipH="1">
            <a:off x="298174" y="1671069"/>
            <a:ext cx="9636851"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937AFF5-624C-C44B-AC8D-BB14E83C74D5}"/>
              </a:ext>
            </a:extLst>
          </p:cNvPr>
          <p:cNvSpPr txBox="1"/>
          <p:nvPr/>
        </p:nvSpPr>
        <p:spPr>
          <a:xfrm>
            <a:off x="5387009" y="5526157"/>
            <a:ext cx="4454296" cy="2015936"/>
          </a:xfrm>
          <a:prstGeom prst="rect">
            <a:avLst/>
          </a:prstGeom>
          <a:noFill/>
        </p:spPr>
        <p:txBody>
          <a:bodyPr wrap="none" rtlCol="0">
            <a:spAutoFit/>
          </a:bodyPr>
          <a:lstStyle/>
          <a:p>
            <a:pPr marL="342900" indent="-342900">
              <a:buFontTx/>
              <a:buChar char="-"/>
            </a:pPr>
            <a:r>
              <a:rPr lang="en-US" sz="2500" dirty="0"/>
              <a:t>“3005” released in 2013</a:t>
            </a:r>
          </a:p>
          <a:p>
            <a:pPr marL="342900" indent="-342900">
              <a:buFontTx/>
              <a:buChar char="-"/>
            </a:pPr>
            <a:r>
              <a:rPr lang="en-US" sz="2500" dirty="0"/>
              <a:t>“Redbone” released in 2016</a:t>
            </a:r>
          </a:p>
          <a:p>
            <a:pPr marL="342900" indent="-342900">
              <a:buFontTx/>
              <a:buChar char="-"/>
            </a:pPr>
            <a:r>
              <a:rPr lang="en-US" sz="2500" dirty="0"/>
              <a:t>FLS released late 2018</a:t>
            </a:r>
          </a:p>
          <a:p>
            <a:endParaRPr lang="en-US" sz="2500" dirty="0"/>
          </a:p>
          <a:p>
            <a:pPr marL="342900" indent="-342900">
              <a:buFontTx/>
              <a:buChar char="-"/>
            </a:pPr>
            <a:r>
              <a:rPr lang="en-US" sz="2500" dirty="0"/>
              <a:t>Pre-TIA views &gt; Post-TIA views</a:t>
            </a:r>
          </a:p>
        </p:txBody>
      </p:sp>
      <p:pic>
        <p:nvPicPr>
          <p:cNvPr id="57" name="Picture 56">
            <a:extLst>
              <a:ext uri="{FF2B5EF4-FFF2-40B4-BE49-F238E27FC236}">
                <a16:creationId xmlns:a16="http://schemas.microsoft.com/office/drawing/2014/main" id="{087EF3E2-8519-B24C-81E2-B50A42796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666" y="7608824"/>
            <a:ext cx="4732682" cy="3045921"/>
          </a:xfrm>
          <a:prstGeom prst="rect">
            <a:avLst/>
          </a:prstGeom>
        </p:spPr>
      </p:pic>
      <p:sp>
        <p:nvSpPr>
          <p:cNvPr id="58" name="TextBox 57">
            <a:extLst>
              <a:ext uri="{FF2B5EF4-FFF2-40B4-BE49-F238E27FC236}">
                <a16:creationId xmlns:a16="http://schemas.microsoft.com/office/drawing/2014/main" id="{584FE117-7C50-9443-93C8-914666CCBB4C}"/>
              </a:ext>
            </a:extLst>
          </p:cNvPr>
          <p:cNvSpPr txBox="1"/>
          <p:nvPr/>
        </p:nvSpPr>
        <p:spPr>
          <a:xfrm>
            <a:off x="675861" y="8342458"/>
            <a:ext cx="3200428" cy="646331"/>
          </a:xfrm>
          <a:prstGeom prst="rect">
            <a:avLst/>
          </a:prstGeom>
          <a:noFill/>
        </p:spPr>
        <p:txBody>
          <a:bodyPr wrap="none" rtlCol="0">
            <a:spAutoFit/>
          </a:bodyPr>
          <a:lstStyle/>
          <a:p>
            <a:r>
              <a:rPr lang="en-US" b="1" u="sng" dirty="0"/>
              <a:t>Final Thoughts?</a:t>
            </a:r>
          </a:p>
        </p:txBody>
      </p:sp>
      <p:sp>
        <p:nvSpPr>
          <p:cNvPr id="59" name="TextBox 58">
            <a:extLst>
              <a:ext uri="{FF2B5EF4-FFF2-40B4-BE49-F238E27FC236}">
                <a16:creationId xmlns:a16="http://schemas.microsoft.com/office/drawing/2014/main" id="{5B4DA085-77F7-DC4D-B851-8E07F2B61F54}"/>
              </a:ext>
            </a:extLst>
          </p:cNvPr>
          <p:cNvSpPr txBox="1"/>
          <p:nvPr/>
        </p:nvSpPr>
        <p:spPr>
          <a:xfrm>
            <a:off x="513178" y="9317712"/>
            <a:ext cx="3928191" cy="2308324"/>
          </a:xfrm>
          <a:prstGeom prst="rect">
            <a:avLst/>
          </a:prstGeom>
          <a:noFill/>
        </p:spPr>
        <p:txBody>
          <a:bodyPr wrap="none" rtlCol="0">
            <a:spAutoFit/>
          </a:bodyPr>
          <a:lstStyle/>
          <a:p>
            <a:r>
              <a:rPr lang="en-US" dirty="0"/>
              <a:t>Bigger audience?</a:t>
            </a:r>
          </a:p>
          <a:p>
            <a:r>
              <a:rPr lang="en-US" dirty="0"/>
              <a:t>	- YES</a:t>
            </a:r>
          </a:p>
          <a:p>
            <a:r>
              <a:rPr lang="en-US" dirty="0"/>
              <a:t>Keep audience?</a:t>
            </a:r>
          </a:p>
          <a:p>
            <a:r>
              <a:rPr lang="en-US" dirty="0"/>
              <a:t>	- Doubtful</a:t>
            </a:r>
          </a:p>
        </p:txBody>
      </p:sp>
      <p:sp>
        <p:nvSpPr>
          <p:cNvPr id="60" name="TextBox 59">
            <a:extLst>
              <a:ext uri="{FF2B5EF4-FFF2-40B4-BE49-F238E27FC236}">
                <a16:creationId xmlns:a16="http://schemas.microsoft.com/office/drawing/2014/main" id="{199346EC-47CC-A547-8FB6-A52422854C4F}"/>
              </a:ext>
            </a:extLst>
          </p:cNvPr>
          <p:cNvSpPr txBox="1"/>
          <p:nvPr/>
        </p:nvSpPr>
        <p:spPr>
          <a:xfrm>
            <a:off x="5209999" y="10889335"/>
            <a:ext cx="5804602" cy="1754326"/>
          </a:xfrm>
          <a:prstGeom prst="rect">
            <a:avLst/>
          </a:prstGeom>
          <a:noFill/>
        </p:spPr>
        <p:txBody>
          <a:bodyPr wrap="none" rtlCol="0">
            <a:spAutoFit/>
          </a:bodyPr>
          <a:lstStyle/>
          <a:p>
            <a:r>
              <a:rPr lang="en-US" b="1" u="sng" dirty="0"/>
              <a:t>Food For Thought?</a:t>
            </a:r>
          </a:p>
          <a:p>
            <a:r>
              <a:rPr lang="en-US" dirty="0"/>
              <a:t>- People listen when they care</a:t>
            </a:r>
          </a:p>
          <a:p>
            <a:r>
              <a:rPr lang="en-US" dirty="0"/>
              <a:t>about what you say</a:t>
            </a:r>
          </a:p>
        </p:txBody>
      </p:sp>
    </p:spTree>
    <p:extLst>
      <p:ext uri="{BB962C8B-B14F-4D97-AF65-F5344CB8AC3E}">
        <p14:creationId xmlns:p14="http://schemas.microsoft.com/office/powerpoint/2010/main" val="219032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C61784-8203-5F41-9227-B123CE9021C5}"/>
              </a:ext>
            </a:extLst>
          </p:cNvPr>
          <p:cNvPicPr>
            <a:picLocks noChangeAspect="1"/>
          </p:cNvPicPr>
          <p:nvPr/>
        </p:nvPicPr>
        <p:blipFill>
          <a:blip r:embed="rId2"/>
          <a:stretch>
            <a:fillRect/>
          </a:stretch>
        </p:blipFill>
        <p:spPr>
          <a:xfrm>
            <a:off x="8426721" y="1738494"/>
            <a:ext cx="14797605" cy="6165669"/>
          </a:xfrm>
          <a:prstGeom prst="rect">
            <a:avLst/>
          </a:prstGeom>
        </p:spPr>
      </p:pic>
      <p:sp>
        <p:nvSpPr>
          <p:cNvPr id="6" name="Rectangle 5">
            <a:extLst>
              <a:ext uri="{FF2B5EF4-FFF2-40B4-BE49-F238E27FC236}">
                <a16:creationId xmlns:a16="http://schemas.microsoft.com/office/drawing/2014/main" id="{125A1177-979A-CE4A-BB46-2D8BF6F3872A}"/>
              </a:ext>
            </a:extLst>
          </p:cNvPr>
          <p:cNvSpPr/>
          <p:nvPr/>
        </p:nvSpPr>
        <p:spPr>
          <a:xfrm>
            <a:off x="11727347" y="959342"/>
            <a:ext cx="9554890" cy="461665"/>
          </a:xfrm>
          <a:prstGeom prst="rect">
            <a:avLst/>
          </a:prstGeom>
        </p:spPr>
        <p:txBody>
          <a:bodyPr wrap="square">
            <a:spAutoFit/>
          </a:bodyPr>
          <a:lstStyle/>
          <a:p>
            <a:r>
              <a:rPr lang="en-US" sz="1200" dirty="0">
                <a:solidFill>
                  <a:srgbClr val="1D1C1D"/>
                </a:solidFill>
                <a:latin typeface="Slack-Lato"/>
                <a:hlinkClick r:id="rId3"/>
              </a:rPr>
              <a:t>https://www.news.com.au/entertainment/music/music-videos/miley-cyrus-claims-the-wrecking-ball-video-is-her-biggest-regret/news-story/983ad0217a4cbd18d64bab19a00d8b66</a:t>
            </a:r>
            <a:endParaRPr lang="en-US" sz="1200" dirty="0"/>
          </a:p>
        </p:txBody>
      </p:sp>
      <p:sp>
        <p:nvSpPr>
          <p:cNvPr id="7" name="TextBox 6">
            <a:extLst>
              <a:ext uri="{FF2B5EF4-FFF2-40B4-BE49-F238E27FC236}">
                <a16:creationId xmlns:a16="http://schemas.microsoft.com/office/drawing/2014/main" id="{BF9648BD-0D13-044F-859E-39FFF91609BD}"/>
              </a:ext>
            </a:extLst>
          </p:cNvPr>
          <p:cNvSpPr txBox="1"/>
          <p:nvPr/>
        </p:nvSpPr>
        <p:spPr>
          <a:xfrm>
            <a:off x="343479" y="1421006"/>
            <a:ext cx="8083242" cy="10556500"/>
          </a:xfrm>
          <a:prstGeom prst="rect">
            <a:avLst/>
          </a:prstGeom>
          <a:noFill/>
          <a:ln>
            <a:solidFill>
              <a:srgbClr val="00B0F0"/>
            </a:solidFill>
          </a:ln>
        </p:spPr>
        <p:txBody>
          <a:bodyPr wrap="square" rtlCol="0">
            <a:noAutofit/>
          </a:bodyPr>
          <a:lstStyle/>
          <a:p>
            <a:r>
              <a:rPr lang="en-US" dirty="0"/>
              <a:t>Miley Cyrus Video Views</a:t>
            </a:r>
          </a:p>
          <a:p>
            <a:endParaRPr lang="en-US" dirty="0"/>
          </a:p>
          <a:p>
            <a:endParaRPr lang="en-US" dirty="0"/>
          </a:p>
          <a:p>
            <a:endParaRPr lang="en-US" dirty="0"/>
          </a:p>
          <a:p>
            <a:r>
              <a:rPr lang="en-US" dirty="0"/>
              <a:t>1. Pulled data from </a:t>
            </a:r>
            <a:r>
              <a:rPr lang="en-US" dirty="0" err="1"/>
              <a:t>Youtube</a:t>
            </a:r>
            <a:r>
              <a:rPr lang="en-US" dirty="0"/>
              <a:t> API from videos that Miley Cyrus made.</a:t>
            </a:r>
          </a:p>
          <a:p>
            <a:r>
              <a:rPr lang="en-US" dirty="0"/>
              <a:t>2. Cleaned data in to data frames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3. Created table of views for Music Videos</a:t>
            </a:r>
          </a:p>
          <a:p>
            <a:r>
              <a:rPr lang="en-US" dirty="0"/>
              <a:t>4. Data shows after the controversial video that she on average got more views</a:t>
            </a:r>
          </a:p>
        </p:txBody>
      </p:sp>
      <p:pic>
        <p:nvPicPr>
          <p:cNvPr id="9" name="Picture 8">
            <a:extLst>
              <a:ext uri="{FF2B5EF4-FFF2-40B4-BE49-F238E27FC236}">
                <a16:creationId xmlns:a16="http://schemas.microsoft.com/office/drawing/2014/main" id="{8421A414-E8D1-DE4E-A604-03FC19EE0E4D}"/>
              </a:ext>
            </a:extLst>
          </p:cNvPr>
          <p:cNvPicPr>
            <a:picLocks noChangeAspect="1"/>
          </p:cNvPicPr>
          <p:nvPr/>
        </p:nvPicPr>
        <p:blipFill>
          <a:blip r:embed="rId4"/>
          <a:stretch>
            <a:fillRect/>
          </a:stretch>
        </p:blipFill>
        <p:spPr>
          <a:xfrm>
            <a:off x="533705" y="5761985"/>
            <a:ext cx="7415095" cy="3469705"/>
          </a:xfrm>
          <a:prstGeom prst="rect">
            <a:avLst/>
          </a:prstGeom>
        </p:spPr>
      </p:pic>
      <p:pic>
        <p:nvPicPr>
          <p:cNvPr id="10" name="Picture 9">
            <a:extLst>
              <a:ext uri="{FF2B5EF4-FFF2-40B4-BE49-F238E27FC236}">
                <a16:creationId xmlns:a16="http://schemas.microsoft.com/office/drawing/2014/main" id="{4805743E-A07D-0248-9844-BF06FFC1E708}"/>
              </a:ext>
            </a:extLst>
          </p:cNvPr>
          <p:cNvPicPr>
            <a:picLocks noChangeAspect="1"/>
          </p:cNvPicPr>
          <p:nvPr/>
        </p:nvPicPr>
        <p:blipFill>
          <a:blip r:embed="rId5"/>
          <a:stretch>
            <a:fillRect/>
          </a:stretch>
        </p:blipFill>
        <p:spPr>
          <a:xfrm>
            <a:off x="15792722" y="8353690"/>
            <a:ext cx="5489515" cy="3074128"/>
          </a:xfrm>
          <a:prstGeom prst="rect">
            <a:avLst/>
          </a:prstGeom>
        </p:spPr>
      </p:pic>
      <p:pic>
        <p:nvPicPr>
          <p:cNvPr id="11" name="Picture 10">
            <a:extLst>
              <a:ext uri="{FF2B5EF4-FFF2-40B4-BE49-F238E27FC236}">
                <a16:creationId xmlns:a16="http://schemas.microsoft.com/office/drawing/2014/main" id="{750C5446-32B4-8841-8B5E-55A658939938}"/>
              </a:ext>
            </a:extLst>
          </p:cNvPr>
          <p:cNvPicPr>
            <a:picLocks noChangeAspect="1"/>
          </p:cNvPicPr>
          <p:nvPr/>
        </p:nvPicPr>
        <p:blipFill>
          <a:blip r:embed="rId6"/>
          <a:stretch>
            <a:fillRect/>
          </a:stretch>
        </p:blipFill>
        <p:spPr>
          <a:xfrm>
            <a:off x="9259975" y="8221650"/>
            <a:ext cx="4934744" cy="3338208"/>
          </a:xfrm>
          <a:prstGeom prst="rect">
            <a:avLst/>
          </a:prstGeom>
        </p:spPr>
      </p:pic>
      <p:sp>
        <p:nvSpPr>
          <p:cNvPr id="12" name="TextBox 11">
            <a:extLst>
              <a:ext uri="{FF2B5EF4-FFF2-40B4-BE49-F238E27FC236}">
                <a16:creationId xmlns:a16="http://schemas.microsoft.com/office/drawing/2014/main" id="{171237A3-F144-F147-9AD4-EA9110A2F49C}"/>
              </a:ext>
            </a:extLst>
          </p:cNvPr>
          <p:cNvSpPr txBox="1"/>
          <p:nvPr/>
        </p:nvSpPr>
        <p:spPr>
          <a:xfrm>
            <a:off x="9259975" y="11877344"/>
            <a:ext cx="4934744" cy="646331"/>
          </a:xfrm>
          <a:prstGeom prst="rect">
            <a:avLst/>
          </a:prstGeom>
          <a:noFill/>
        </p:spPr>
        <p:txBody>
          <a:bodyPr wrap="square" rtlCol="0">
            <a:spAutoFit/>
          </a:bodyPr>
          <a:lstStyle/>
          <a:p>
            <a:r>
              <a:rPr lang="en-US" dirty="0"/>
              <a:t>Innocent</a:t>
            </a:r>
          </a:p>
        </p:txBody>
      </p:sp>
      <p:sp>
        <p:nvSpPr>
          <p:cNvPr id="13" name="TextBox 12">
            <a:extLst>
              <a:ext uri="{FF2B5EF4-FFF2-40B4-BE49-F238E27FC236}">
                <a16:creationId xmlns:a16="http://schemas.microsoft.com/office/drawing/2014/main" id="{6F393A8B-A8D7-2342-A935-15DDFC914617}"/>
              </a:ext>
            </a:extLst>
          </p:cNvPr>
          <p:cNvSpPr txBox="1"/>
          <p:nvPr/>
        </p:nvSpPr>
        <p:spPr>
          <a:xfrm>
            <a:off x="16512093" y="11877345"/>
            <a:ext cx="4770144" cy="646331"/>
          </a:xfrm>
          <a:prstGeom prst="rect">
            <a:avLst/>
          </a:prstGeom>
          <a:noFill/>
        </p:spPr>
        <p:txBody>
          <a:bodyPr wrap="square" rtlCol="0">
            <a:spAutoFit/>
          </a:bodyPr>
          <a:lstStyle/>
          <a:p>
            <a:r>
              <a:rPr lang="en-US" dirty="0"/>
              <a:t>Controversial</a:t>
            </a:r>
          </a:p>
        </p:txBody>
      </p:sp>
      <p:sp>
        <p:nvSpPr>
          <p:cNvPr id="14" name="Right Arrow 13">
            <a:extLst>
              <a:ext uri="{FF2B5EF4-FFF2-40B4-BE49-F238E27FC236}">
                <a16:creationId xmlns:a16="http://schemas.microsoft.com/office/drawing/2014/main" id="{6D4E0C9C-AA63-D14C-B301-0EC7C8BD6AE7}"/>
              </a:ext>
            </a:extLst>
          </p:cNvPr>
          <p:cNvSpPr/>
          <p:nvPr/>
        </p:nvSpPr>
        <p:spPr>
          <a:xfrm>
            <a:off x="14638506" y="9639775"/>
            <a:ext cx="778933" cy="659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59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4AC020-EFB5-A446-B857-787F9510BF80}"/>
              </a:ext>
            </a:extLst>
          </p:cNvPr>
          <p:cNvPicPr>
            <a:picLocks noChangeAspect="1"/>
          </p:cNvPicPr>
          <p:nvPr/>
        </p:nvPicPr>
        <p:blipFill>
          <a:blip r:embed="rId2"/>
          <a:stretch>
            <a:fillRect/>
          </a:stretch>
        </p:blipFill>
        <p:spPr>
          <a:xfrm>
            <a:off x="51301" y="1054856"/>
            <a:ext cx="13316856" cy="8877903"/>
          </a:xfrm>
          <a:prstGeom prst="rect">
            <a:avLst/>
          </a:prstGeom>
        </p:spPr>
      </p:pic>
      <p:sp>
        <p:nvSpPr>
          <p:cNvPr id="4" name="TextBox 3">
            <a:extLst>
              <a:ext uri="{FF2B5EF4-FFF2-40B4-BE49-F238E27FC236}">
                <a16:creationId xmlns:a16="http://schemas.microsoft.com/office/drawing/2014/main" id="{8E1F5D7E-11BE-DC41-809E-13590FFE1005}"/>
              </a:ext>
            </a:extLst>
          </p:cNvPr>
          <p:cNvSpPr txBox="1"/>
          <p:nvPr/>
        </p:nvSpPr>
        <p:spPr>
          <a:xfrm>
            <a:off x="13539409" y="1579748"/>
            <a:ext cx="9422191" cy="7394919"/>
          </a:xfrm>
          <a:prstGeom prst="rect">
            <a:avLst/>
          </a:prstGeom>
          <a:noFill/>
          <a:ln>
            <a:solidFill>
              <a:srgbClr val="00B0F0"/>
            </a:solidFill>
          </a:ln>
        </p:spPr>
        <p:txBody>
          <a:bodyPr wrap="square" rtlCol="0">
            <a:noAutofit/>
          </a:bodyPr>
          <a:lstStyle/>
          <a:p>
            <a:r>
              <a:rPr lang="en-US" dirty="0"/>
              <a:t>Miley Cyrus Video Likes/Dislikes/Comments</a:t>
            </a:r>
          </a:p>
          <a:p>
            <a:endParaRPr lang="en-US" dirty="0"/>
          </a:p>
          <a:p>
            <a:endParaRPr lang="en-US" dirty="0"/>
          </a:p>
          <a:p>
            <a:pPr marL="742950" indent="-742950">
              <a:buAutoNum type="arabicPeriod"/>
            </a:pPr>
            <a:r>
              <a:rPr lang="en-US" dirty="0"/>
              <a:t>Used cleaned data to plot out likes and dislikes and comments</a:t>
            </a:r>
          </a:p>
          <a:p>
            <a:pPr marL="742950" indent="-742950">
              <a:buAutoNum type="arabicPeriod"/>
            </a:pPr>
            <a:r>
              <a:rPr lang="en-US" dirty="0"/>
              <a:t>Showcasing engagement with the audience the controversial music video has more dislikes and comments in proportion to all other videos</a:t>
            </a:r>
          </a:p>
          <a:p>
            <a:pPr marL="742950" indent="-742950">
              <a:buAutoNum type="arabicPeriod"/>
            </a:pPr>
            <a:r>
              <a:rPr lang="en-US" dirty="0"/>
              <a:t>Surprising to see that the dislikes were proportionally larger after the controversial video compared to before.</a:t>
            </a:r>
          </a:p>
          <a:p>
            <a:pPr marL="742950" indent="-742950">
              <a:buAutoNum type="arabicPeriod"/>
            </a:pPr>
            <a:endParaRPr lang="en-US" dirty="0"/>
          </a:p>
        </p:txBody>
      </p:sp>
      <p:pic>
        <p:nvPicPr>
          <p:cNvPr id="5" name="Picture 4">
            <a:extLst>
              <a:ext uri="{FF2B5EF4-FFF2-40B4-BE49-F238E27FC236}">
                <a16:creationId xmlns:a16="http://schemas.microsoft.com/office/drawing/2014/main" id="{FCCD85D5-DF13-B041-9601-A018D0716B1D}"/>
              </a:ext>
            </a:extLst>
          </p:cNvPr>
          <p:cNvPicPr>
            <a:picLocks noChangeAspect="1"/>
          </p:cNvPicPr>
          <p:nvPr/>
        </p:nvPicPr>
        <p:blipFill>
          <a:blip r:embed="rId3"/>
          <a:stretch>
            <a:fillRect/>
          </a:stretch>
        </p:blipFill>
        <p:spPr>
          <a:xfrm>
            <a:off x="9838242" y="9407865"/>
            <a:ext cx="5808157" cy="3857973"/>
          </a:xfrm>
          <a:prstGeom prst="rect">
            <a:avLst/>
          </a:prstGeom>
        </p:spPr>
      </p:pic>
    </p:spTree>
    <p:extLst>
      <p:ext uri="{BB962C8B-B14F-4D97-AF65-F5344CB8AC3E}">
        <p14:creationId xmlns:p14="http://schemas.microsoft.com/office/powerpoint/2010/main" val="85947710"/>
      </p:ext>
    </p:extLst>
  </p:cSld>
  <p:clrMapOvr>
    <a:masterClrMapping/>
  </p:clrMapOvr>
</p:sld>
</file>

<file path=ppt/theme/theme1.xml><?xml version="1.0" encoding="utf-8"?>
<a:theme xmlns:a="http://schemas.openxmlformats.org/drawingml/2006/main" name="Office Theme">
  <a:themeElements>
    <a:clrScheme name="Custom 45">
      <a:dk1>
        <a:srgbClr val="303030"/>
      </a:dk1>
      <a:lt1>
        <a:srgbClr val="FFFFFF"/>
      </a:lt1>
      <a:dk2>
        <a:srgbClr val="191919"/>
      </a:dk2>
      <a:lt2>
        <a:srgbClr val="FFFFFF"/>
      </a:lt2>
      <a:accent1>
        <a:srgbClr val="F06B7E"/>
      </a:accent1>
      <a:accent2>
        <a:srgbClr val="7F6CA3"/>
      </a:accent2>
      <a:accent3>
        <a:srgbClr val="5DB0B7"/>
      </a:accent3>
      <a:accent4>
        <a:srgbClr val="FEADB8"/>
      </a:accent4>
      <a:accent5>
        <a:srgbClr val="FFC688"/>
      </a:accent5>
      <a:accent6>
        <a:srgbClr val="E3E3E3"/>
      </a:accent6>
      <a:hlink>
        <a:srgbClr val="216BA9"/>
      </a:hlink>
      <a:folHlink>
        <a:srgbClr val="1FB18A"/>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31956</TotalTime>
  <Words>1032</Words>
  <Application>Microsoft Macintosh PowerPoint</Application>
  <PresentationFormat>Custom</PresentationFormat>
  <Paragraphs>133</Paragraphs>
  <Slides>15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Broadway</vt:lpstr>
      <vt:lpstr>Calibri</vt:lpstr>
      <vt:lpstr>Lato</vt:lpstr>
      <vt:lpstr>Open Sans Light</vt:lpstr>
      <vt:lpstr>Poppins Bold</vt:lpstr>
      <vt:lpstr>Roboto Bold</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subject/>
  <dc:creator>Slideforest</dc:creator>
  <cp:keywords/>
  <dc:description/>
  <cp:lastModifiedBy>Gian Millare</cp:lastModifiedBy>
  <cp:revision>6558</cp:revision>
  <dcterms:created xsi:type="dcterms:W3CDTF">2014-11-12T21:47:38Z</dcterms:created>
  <dcterms:modified xsi:type="dcterms:W3CDTF">2019-10-02T01:08:15Z</dcterms:modified>
  <cp:category/>
</cp:coreProperties>
</file>